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96" r:id="rId2"/>
  </p:sldMasterIdLst>
  <p:notesMasterIdLst>
    <p:notesMasterId r:id="rId12"/>
  </p:notesMasterIdLst>
  <p:handoutMasterIdLst>
    <p:handoutMasterId r:id="rId13"/>
  </p:handoutMasterIdLst>
  <p:sldIdLst>
    <p:sldId id="256" r:id="rId3"/>
    <p:sldId id="9192" r:id="rId4"/>
    <p:sldId id="9212" r:id="rId5"/>
    <p:sldId id="9214" r:id="rId6"/>
    <p:sldId id="9215" r:id="rId7"/>
    <p:sldId id="9193" r:id="rId8"/>
    <p:sldId id="9194" r:id="rId9"/>
    <p:sldId id="9208" r:id="rId10"/>
    <p:sldId id="9213" r:id="rId11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nter" panose="02020500000000000000" charset="0"/>
      <p:regular r:id="rId18"/>
      <p:bold r:id="rId19"/>
    </p:embeddedFont>
    <p:embeddedFont>
      <p:font typeface="Tahoma" panose="020B0604030504040204" pitchFamily="34" charset="0"/>
      <p:regular r:id="rId20"/>
      <p:bold r:id="rId21"/>
    </p:embeddedFont>
    <p:embeddedFont>
      <p:font typeface="微軟正黑體" panose="020B0604030504040204" pitchFamily="34" charset="-120"/>
      <p:regular r:id="rId22"/>
      <p:bold r:id="rId23"/>
    </p:embeddedFont>
    <p:embeddedFont>
      <p:font typeface="微軟正黑體" panose="020B0604030504040204" pitchFamily="34" charset="-12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9" roundtripDataSignature="AMtx7mgw0+Qi5L4UcEu4TR5+P8JSUOYY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D3EDF9"/>
    <a:srgbClr val="FFFF00"/>
    <a:srgbClr val="FFC000"/>
    <a:srgbClr val="FF66FF"/>
    <a:srgbClr val="9C5EC9"/>
    <a:srgbClr val="9D5EC9"/>
    <a:srgbClr val="B685D7"/>
    <a:srgbClr val="B884DA"/>
    <a:srgbClr val="D3B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CB4079-BDFC-4163-A115-78F2D50C4D1D}">
  <a:tblStyle styleId="{3FCB4079-BDFC-4163-A115-78F2D50C4D1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80D845C7-2204-4EAA-89AA-13955FB21A85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6274" autoAdjust="0"/>
  </p:normalViewPr>
  <p:slideViewPr>
    <p:cSldViewPr snapToGrid="0">
      <p:cViewPr varScale="1">
        <p:scale>
          <a:sx n="108" d="100"/>
          <a:sy n="108" d="100"/>
        </p:scale>
        <p:origin x="786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54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2916" y="54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Relationship Id="rId22" Type="http://schemas.openxmlformats.org/officeDocument/2006/relationships/font" Target="fonts/font9.fntdata"/><Relationship Id="rId23" Type="http://schemas.openxmlformats.org/officeDocument/2006/relationships/font" Target="fonts/font10.fntdata"/><Relationship Id="rId39" Type="http://customschemas.google.com/relationships/presentationmetadata" Target="metadata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1CFE6EFF-275E-48C1-F4E6-05977880A4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4DE93F2-07BC-485C-ECBE-94B0ACB8815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4AC4-E14E-4616-A466-1EB115C01BBE}" type="datetimeFigureOut">
              <a:rPr lang="zh-TW" altLang="en-US" smtClean="0"/>
              <a:t>2023/11/25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97C7425-7525-B14C-3740-0E80D640E6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799B708-CB61-752D-E51E-005EBF809C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37E56-DA9E-4FB6-AA44-7D2E2A5947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1541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12" name="Google Shape;11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23" name="Google Shape;12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3FDFFFC-8FC6-C294-6A9E-8D2CE3E273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TW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zh-TW" alt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6461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57A91EF-0DA4-2E55-20B3-EF19A1D49A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5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8113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38CCD58-FEA4-8887-6BCE-56BFCDFF1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6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7" name="Google Shape;197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F58E407-E9C8-D85B-5424-508CE544D2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7</a:t>
            </a:fld>
            <a:endParaRPr kumimoji="0" lang="zh-TW" alt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1025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1" name="Google Shape;24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>
  <p:cSld name="Title + 1 colum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18"/>
          <p:cNvCxnSpPr/>
          <p:nvPr/>
        </p:nvCxnSpPr>
        <p:spPr>
          <a:xfrm rot="10800000" flipH="1">
            <a:off x="9502815" y="771210"/>
            <a:ext cx="2319840" cy="4294"/>
          </a:xfrm>
          <a:prstGeom prst="straightConnector1">
            <a:avLst/>
          </a:prstGeom>
          <a:noFill/>
          <a:ln w="38100" cap="flat" cmpd="sng">
            <a:solidFill>
              <a:srgbClr val="C0D5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" name="Google Shape;15;p18"/>
          <p:cNvCxnSpPr/>
          <p:nvPr/>
        </p:nvCxnSpPr>
        <p:spPr>
          <a:xfrm rot="10800000" flipH="1">
            <a:off x="9736800" y="620834"/>
            <a:ext cx="2429800" cy="6956"/>
          </a:xfrm>
          <a:prstGeom prst="straightConnector1">
            <a:avLst/>
          </a:prstGeom>
          <a:noFill/>
          <a:ln w="38100" cap="flat" cmpd="sng">
            <a:solidFill>
              <a:srgbClr val="4383E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18"/>
          <p:cNvSpPr/>
          <p:nvPr/>
        </p:nvSpPr>
        <p:spPr>
          <a:xfrm rot="-5400000">
            <a:off x="6712240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8"/>
          <p:cNvSpPr/>
          <p:nvPr/>
        </p:nvSpPr>
        <p:spPr>
          <a:xfrm rot="5400000">
            <a:off x="38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C0D5F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8"/>
          <p:cNvSpPr/>
          <p:nvPr/>
        </p:nvSpPr>
        <p:spPr>
          <a:xfrm rot="5400000" flipH="1">
            <a:off x="3938079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8"/>
          <p:cNvSpPr/>
          <p:nvPr/>
        </p:nvSpPr>
        <p:spPr>
          <a:xfrm rot="-5400000" flipH="1">
            <a:off x="9290699" y="3767566"/>
            <a:ext cx="2849218" cy="2953384"/>
          </a:xfrm>
          <a:prstGeom prst="triangle">
            <a:avLst>
              <a:gd name="adj" fmla="val 50400"/>
            </a:avLst>
          </a:prstGeom>
          <a:solidFill>
            <a:srgbClr val="95D4A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8"/>
          <p:cNvSpPr/>
          <p:nvPr/>
        </p:nvSpPr>
        <p:spPr>
          <a:xfrm rot="5400000" flipH="1">
            <a:off x="9847661" y="4520769"/>
            <a:ext cx="1530107" cy="3135421"/>
          </a:xfrm>
          <a:prstGeom prst="triangle">
            <a:avLst>
              <a:gd name="adj" fmla="val 197"/>
            </a:avLst>
          </a:prstGeom>
          <a:solidFill>
            <a:srgbClr val="85C2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8"/>
          <p:cNvSpPr/>
          <p:nvPr/>
        </p:nvSpPr>
        <p:spPr>
          <a:xfrm rot="-5400000">
            <a:off x="802658" y="4525235"/>
            <a:ext cx="1530107" cy="3135421"/>
          </a:xfrm>
          <a:prstGeom prst="triangle">
            <a:avLst>
              <a:gd name="adj" fmla="val 197"/>
            </a:avLst>
          </a:prstGeom>
          <a:solidFill>
            <a:srgbClr val="94B6D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18"/>
          <p:cNvSpPr/>
          <p:nvPr/>
        </p:nvSpPr>
        <p:spPr>
          <a:xfrm>
            <a:off x="-14975" y="0"/>
            <a:ext cx="12208566" cy="6853533"/>
          </a:xfrm>
          <a:prstGeom prst="rect">
            <a:avLst/>
          </a:prstGeom>
          <a:solidFill>
            <a:srgbClr val="FFFFFF">
              <a:alpha val="4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" name="Google Shape;23;p18"/>
          <p:cNvGrpSpPr/>
          <p:nvPr/>
        </p:nvGrpSpPr>
        <p:grpSpPr>
          <a:xfrm>
            <a:off x="33897" y="114151"/>
            <a:ext cx="11801948" cy="809186"/>
            <a:chOff x="1822929" y="119451"/>
            <a:chExt cx="11801948" cy="809186"/>
          </a:xfrm>
        </p:grpSpPr>
        <p:sp>
          <p:nvSpPr>
            <p:cNvPr id="24" name="Google Shape;24;p18"/>
            <p:cNvSpPr txBox="1"/>
            <p:nvPr/>
          </p:nvSpPr>
          <p:spPr>
            <a:xfrm>
              <a:off x="4034362" y="222401"/>
              <a:ext cx="9590515" cy="410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5700" tIns="35700" rIns="35700" bIns="3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2200"/>
                <a:buFont typeface="Arial"/>
                <a:buNone/>
              </a:pP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-11</a:t>
              </a:r>
              <a:r>
                <a:rPr lang="en-US" alt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2</a:t>
              </a:r>
              <a:r>
                <a:rPr lang="zh-TW" sz="2200" b="1" i="0" u="none" strike="noStrike" cap="none" dirty="0">
                  <a:solidFill>
                    <a:srgbClr val="262626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年度(北區)委託天氣預判、分析、防災研究及常時防災監控專業服務</a:t>
              </a:r>
              <a:endParaRPr sz="2200" b="1" i="0" u="none" strike="noStrike" cap="none" dirty="0">
                <a:solidFill>
                  <a:srgbClr val="262626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pic>
          <p:nvPicPr>
            <p:cNvPr id="25" name="Google Shape;25;p18" descr="107公路總局局徽去背2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822929" y="119451"/>
              <a:ext cx="2314732" cy="80918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" name="Google Shape;26;p18"/>
          <p:cNvSpPr txBox="1">
            <a:spLocks noGrp="1"/>
          </p:cNvSpPr>
          <p:nvPr>
            <p:ph type="body" idx="1"/>
          </p:nvPr>
        </p:nvSpPr>
        <p:spPr>
          <a:xfrm>
            <a:off x="-26766" y="1903641"/>
            <a:ext cx="12179300" cy="2003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6000" b="1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body" idx="2"/>
          </p:nvPr>
        </p:nvSpPr>
        <p:spPr>
          <a:xfrm>
            <a:off x="-12700" y="4189413"/>
            <a:ext cx="12179300" cy="1319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28" name="Google Shape;28;p18"/>
          <p:cNvGrpSpPr/>
          <p:nvPr/>
        </p:nvGrpSpPr>
        <p:grpSpPr>
          <a:xfrm>
            <a:off x="8317564" y="6385804"/>
            <a:ext cx="3849036" cy="360000"/>
            <a:chOff x="3343628" y="6285797"/>
            <a:chExt cx="5105812" cy="482022"/>
          </a:xfrm>
        </p:grpSpPr>
        <p:pic>
          <p:nvPicPr>
            <p:cNvPr id="29" name="Google Shape;29;p1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343628" y="6285797"/>
              <a:ext cx="485277" cy="4820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30;p18"/>
            <p:cNvSpPr txBox="1"/>
            <p:nvPr/>
          </p:nvSpPr>
          <p:spPr>
            <a:xfrm>
              <a:off x="3827041" y="6300155"/>
              <a:ext cx="4622399" cy="4533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zh-TW" altLang="en-US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臺灣</a:t>
              </a:r>
              <a:r>
                <a:rPr lang="zh-TW" sz="1600" b="1" i="0" u="none" strike="noStrike" cap="none" dirty="0">
                  <a:solidFill>
                    <a:srgbClr val="000000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整合防災工程技術顧問有限公司</a:t>
              </a:r>
              <a:endParaRPr sz="1100" b="1" i="0" u="none" strike="noStrike" cap="none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情境分析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70032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各工處道路影響評估</a:t>
            </a:r>
            <a:endParaRPr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4100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5EC6847-4FD6-F4C6-8DCA-52FD7E12004C}"/>
              </a:ext>
            </a:extLst>
          </p:cNvPr>
          <p:cNvSpPr txBox="1"/>
          <p:nvPr userDrawn="1"/>
        </p:nvSpPr>
        <p:spPr>
          <a:xfrm>
            <a:off x="357923" y="179154"/>
            <a:ext cx="609746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Arial"/>
                <a:sym typeface="Microsoft JhengHei"/>
              </a:rPr>
              <a:t>事件定量降水及總雨量評估</a:t>
            </a:r>
            <a:endParaRPr lang="zh-TW" altLang="en-US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2486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3;p23">
            <a:extLst>
              <a:ext uri="{FF2B5EF4-FFF2-40B4-BE49-F238E27FC236}">
                <a16:creationId xmlns:a16="http://schemas.microsoft.com/office/drawing/2014/main" id="{7DEB9FB9-0BEA-C67D-29D4-5F7DA73F3836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1916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F2FAFD"/>
            </a:gs>
            <a:gs pos="74000">
              <a:srgbClr val="9BD6F1"/>
            </a:gs>
            <a:gs pos="83000">
              <a:srgbClr val="9BD6F1"/>
            </a:gs>
            <a:gs pos="100000">
              <a:srgbClr val="BBE4F6"/>
            </a:gs>
          </a:gsLst>
          <a:lin ang="5400000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1"/>
          <p:cNvSpPr txBox="1">
            <a:spLocks noGrp="1"/>
          </p:cNvSpPr>
          <p:nvPr>
            <p:ph type="body" idx="1"/>
          </p:nvPr>
        </p:nvSpPr>
        <p:spPr>
          <a:xfrm>
            <a:off x="1383833" y="1764800"/>
            <a:ext cx="7539600" cy="39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●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○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"/>
              <a:buChar char="■"/>
              <a:defRPr sz="3866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1" name="Google Shape;101;p31"/>
          <p:cNvSpPr txBox="1"/>
          <p:nvPr/>
        </p:nvSpPr>
        <p:spPr>
          <a:xfrm>
            <a:off x="1282233" y="703992"/>
            <a:ext cx="2609600" cy="8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800"/>
              <a:buFont typeface="Arial"/>
              <a:buNone/>
            </a:pPr>
            <a:r>
              <a:rPr lang="zh-TW" sz="128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2800" b="1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3" name="Google Shape;103;p3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2745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1"/>
          <p:cNvSpPr>
            <a:spLocks noGrp="1"/>
          </p:cNvSpPr>
          <p:nvPr>
            <p:ph type="pic" idx="2"/>
          </p:nvPr>
        </p:nvSpPr>
        <p:spPr>
          <a:xfrm>
            <a:off x="806109" y="850745"/>
            <a:ext cx="6911520" cy="50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" name="Google Shape;33;p41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1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5" name="Google Shape;35;p41"/>
          <p:cNvSpPr txBox="1"/>
          <p:nvPr/>
        </p:nvSpPr>
        <p:spPr>
          <a:xfrm>
            <a:off x="315411" y="173621"/>
            <a:ext cx="447650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地面天氣圖及衛星雲圖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1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1"/>
          <p:cNvSpPr>
            <a:spLocks noGrp="1"/>
          </p:cNvSpPr>
          <p:nvPr>
            <p:ph type="pic" idx="3"/>
          </p:nvPr>
        </p:nvSpPr>
        <p:spPr>
          <a:xfrm>
            <a:off x="8145890" y="844479"/>
            <a:ext cx="3240000" cy="3240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41"/>
          <p:cNvSpPr txBox="1">
            <a:spLocks noGrp="1"/>
          </p:cNvSpPr>
          <p:nvPr>
            <p:ph type="body" idx="1"/>
          </p:nvPr>
        </p:nvSpPr>
        <p:spPr>
          <a:xfrm>
            <a:off x="806109" y="5671246"/>
            <a:ext cx="10579782" cy="91029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3330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">
  <p:cSld name="自訂版面配置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4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41" name="Google Shape;41;p24"/>
          <p:cNvSpPr txBox="1"/>
          <p:nvPr/>
        </p:nvSpPr>
        <p:spPr>
          <a:xfrm>
            <a:off x="428262" y="179154"/>
            <a:ext cx="436365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平均流場圖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2" name="Google Shape;42;p24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4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24"/>
          <p:cNvSpPr>
            <a:spLocks noGrp="1"/>
          </p:cNvSpPr>
          <p:nvPr>
            <p:ph type="pic" idx="2"/>
          </p:nvPr>
        </p:nvSpPr>
        <p:spPr>
          <a:xfrm>
            <a:off x="831919" y="922545"/>
            <a:ext cx="7920000" cy="3960000"/>
          </a:xfrm>
          <a:prstGeom prst="rect">
            <a:avLst/>
          </a:prstGeom>
          <a:noFill/>
          <a:ln w="9525" cap="flat" cmpd="sng">
            <a:solidFill>
              <a:srgbClr val="D3EDF9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24"/>
          <p:cNvSpPr txBox="1"/>
          <p:nvPr/>
        </p:nvSpPr>
        <p:spPr>
          <a:xfrm>
            <a:off x="10236674" y="986676"/>
            <a:ext cx="1412566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高氣壓 逆旋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(穩定氣團天氣晴朗。)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6" name="Google Shape;46;p24"/>
          <p:cNvSpPr txBox="1"/>
          <p:nvPr/>
        </p:nvSpPr>
        <p:spPr>
          <a:xfrm>
            <a:off x="10236673" y="1540177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低氣壓 正旋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(不穩定氣團多雲且伴隨對流。)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7" name="Google Shape;47;p24"/>
          <p:cNvSpPr txBox="1"/>
          <p:nvPr/>
        </p:nvSpPr>
        <p:spPr>
          <a:xfrm>
            <a:off x="10224837" y="2065008"/>
            <a:ext cx="1773947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槽線(TROUGH)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(鋒面或氣團交界壓力較低處。)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8" name="Google Shape;48;p24"/>
          <p:cNvSpPr txBox="1"/>
          <p:nvPr/>
        </p:nvSpPr>
        <p:spPr>
          <a:xfrm>
            <a:off x="10224837" y="2552224"/>
            <a:ext cx="1758815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脊線(RIDGE)</a:t>
            </a:r>
            <a:b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(高壓氣團東西向氣流轉折處。)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9" name="Google Shape;49;p24"/>
          <p:cNvSpPr txBox="1"/>
          <p:nvPr/>
        </p:nvSpPr>
        <p:spPr>
          <a:xfrm>
            <a:off x="10235429" y="3102490"/>
            <a:ext cx="1650901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</a:t>
            </a:r>
            <a:r>
              <a:rPr lang="zh-TW" sz="14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(TYPHOON)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(熱帶氣旋伴隨強風豪雨。)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0" name="Google Shape;50;p24"/>
          <p:cNvSpPr txBox="1"/>
          <p:nvPr/>
        </p:nvSpPr>
        <p:spPr>
          <a:xfrm>
            <a:off x="10235428" y="3649084"/>
            <a:ext cx="1789272" cy="661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熱帶擾動</a:t>
            </a:r>
            <a:endParaRPr sz="18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zh-TW" sz="10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(TROPICAL DISTURBANCE)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(熱帶氣旋前期擾動。)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1" name="Google Shape;51;p24"/>
          <p:cNvSpPr txBox="1"/>
          <p:nvPr/>
        </p:nvSpPr>
        <p:spPr>
          <a:xfrm>
            <a:off x="10241020" y="4316617"/>
            <a:ext cx="164339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zh-TW" sz="18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系統移動</a:t>
            </a:r>
            <a:endParaRPr sz="14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zh-TW" sz="900" b="0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(諭示系統強度或移動方向。)</a:t>
            </a:r>
            <a:endParaRPr sz="900" b="0" i="0" u="none" strike="noStrike" cap="none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2" name="Google Shape;52;p24"/>
          <p:cNvSpPr txBox="1">
            <a:spLocks noGrp="1"/>
          </p:cNvSpPr>
          <p:nvPr>
            <p:ph type="body" idx="1"/>
          </p:nvPr>
        </p:nvSpPr>
        <p:spPr>
          <a:xfrm>
            <a:off x="831850" y="4883150"/>
            <a:ext cx="10696575" cy="1594388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8567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3" name="Google Shape;102;p23">
            <a:extLst>
              <a:ext uri="{FF2B5EF4-FFF2-40B4-BE49-F238E27FC236}">
                <a16:creationId xmlns:a16="http://schemas.microsoft.com/office/drawing/2014/main" id="{341DA162-2387-CC7C-3063-C0794AF274E9}"/>
              </a:ext>
            </a:extLst>
          </p:cNvPr>
          <p:cNvSpPr txBox="1"/>
          <p:nvPr userDrawn="1"/>
        </p:nvSpPr>
        <p:spPr>
          <a:xfrm>
            <a:off x="428262" y="179194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未來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3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日天氣概況</a:t>
            </a:r>
            <a:endParaRPr dirty="0"/>
          </a:p>
        </p:txBody>
      </p:sp>
      <p:sp>
        <p:nvSpPr>
          <p:cNvPr id="5" name="Google Shape;103;p23">
            <a:extLst>
              <a:ext uri="{FF2B5EF4-FFF2-40B4-BE49-F238E27FC236}">
                <a16:creationId xmlns:a16="http://schemas.microsoft.com/office/drawing/2014/main" id="{6FDC3838-E787-E35C-585F-C1AD08D52014}"/>
              </a:ext>
            </a:extLst>
          </p:cNvPr>
          <p:cNvSpPr/>
          <p:nvPr userDrawn="1"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9170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1_Title 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2"/>
          <p:cNvSpPr/>
          <p:nvPr/>
        </p:nvSpPr>
        <p:spPr>
          <a:xfrm>
            <a:off x="0" y="3501099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lvl="0" indent="0"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4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67" name="Google Shape;67;p42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2"/>
          <p:cNvSpPr txBox="1"/>
          <p:nvPr/>
        </p:nvSpPr>
        <p:spPr>
          <a:xfrm>
            <a:off x="428262" y="179154"/>
            <a:ext cx="529181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重點監控路段定量降水預報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EF6BAC55-446E-E766-7D02-458F51556E26}"/>
              </a:ext>
            </a:extLst>
          </p:cNvPr>
          <p:cNvGrpSpPr/>
          <p:nvPr userDrawn="1"/>
        </p:nvGrpSpPr>
        <p:grpSpPr>
          <a:xfrm>
            <a:off x="8212655" y="408068"/>
            <a:ext cx="4504500" cy="350530"/>
            <a:chOff x="8098359" y="175959"/>
            <a:chExt cx="4504500" cy="350530"/>
          </a:xfrm>
        </p:grpSpPr>
        <p:graphicFrame>
          <p:nvGraphicFramePr>
            <p:cNvPr id="6" name="Google Shape;65;p42">
              <a:extLst>
                <a:ext uri="{FF2B5EF4-FFF2-40B4-BE49-F238E27FC236}">
                  <a16:creationId xmlns:a16="http://schemas.microsoft.com/office/drawing/2014/main" id="{01F1C733-01EF-AEB3-136B-B46AD5E5405F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136707634"/>
                </p:ext>
              </p:extLst>
            </p:nvPr>
          </p:nvGraphicFramePr>
          <p:xfrm>
            <a:off x="8098359" y="175959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大雨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CE68FF7-6A4A-9A47-9789-01BE45488BA9}"/>
                </a:ext>
              </a:extLst>
            </p:cNvPr>
            <p:cNvSpPr/>
            <p:nvPr userDrawn="1"/>
          </p:nvSpPr>
          <p:spPr>
            <a:xfrm>
              <a:off x="9292804" y="265164"/>
              <a:ext cx="178276" cy="16728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EEBC92E-73F8-BA69-016F-08192A39D268}"/>
                </a:ext>
              </a:extLst>
            </p:cNvPr>
            <p:cNvSpPr/>
            <p:nvPr userDrawn="1"/>
          </p:nvSpPr>
          <p:spPr>
            <a:xfrm>
              <a:off x="10350609" y="265164"/>
              <a:ext cx="178276" cy="16728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AA83E808-2DD4-4D0B-E0DB-49335609A8F1}"/>
              </a:ext>
            </a:extLst>
          </p:cNvPr>
          <p:cNvGrpSpPr/>
          <p:nvPr userDrawn="1"/>
        </p:nvGrpSpPr>
        <p:grpSpPr>
          <a:xfrm>
            <a:off x="8212655" y="698849"/>
            <a:ext cx="4504500" cy="350530"/>
            <a:chOff x="8098359" y="466740"/>
            <a:chExt cx="4504500" cy="350530"/>
          </a:xfrm>
        </p:grpSpPr>
        <p:graphicFrame>
          <p:nvGraphicFramePr>
            <p:cNvPr id="3" name="Google Shape;65;p42">
              <a:extLst>
                <a:ext uri="{FF2B5EF4-FFF2-40B4-BE49-F238E27FC236}">
                  <a16:creationId xmlns:a16="http://schemas.microsoft.com/office/drawing/2014/main" id="{3BCCB264-F13A-AB89-BC17-486D72ECEAFA}"/>
                </a:ext>
              </a:extLst>
            </p:cNvPr>
            <p:cNvGraphicFramePr/>
            <p:nvPr userDrawn="1">
              <p:extLst>
                <p:ext uri="{D42A27DB-BD31-4B8C-83A1-F6EECF244321}">
                  <p14:modId xmlns:p14="http://schemas.microsoft.com/office/powerpoint/2010/main" val="3077312055"/>
                </p:ext>
              </p:extLst>
            </p:nvPr>
          </p:nvGraphicFramePr>
          <p:xfrm>
            <a:off x="8098359" y="466740"/>
            <a:ext cx="4504500" cy="350530"/>
          </p:xfrm>
          <a:graphic>
            <a:graphicData uri="http://schemas.openxmlformats.org/drawingml/2006/table">
              <a:tbl>
                <a:tblPr>
                  <a:noFill/>
                  <a:tableStyleId>{3FCB4079-BDFC-4163-A115-78F2D50C4D1D}</a:tableStyleId>
                </a:tblPr>
                <a:tblGrid>
                  <a:gridCol w="225225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2252250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15900"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                     大豪雨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>
                            <a:srgbClr val="000000"/>
                          </a:buClr>
                          <a:buSzPts val="1400"/>
                          <a:buFont typeface="Arial"/>
                          <a:buNone/>
                        </a:pPr>
                        <a:r>
                          <a:rPr lang="zh-TW" altLang="en-US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   超大</a:t>
                        </a:r>
                        <a:r>
                          <a:rPr lang="zh-TW" sz="1700" b="1" u="none" strike="noStrike" cap="none" dirty="0">
                            <a:solidFill>
                              <a:schemeClr val="tx1"/>
                            </a:solidFill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  <a:cs typeface="Arial"/>
                            <a:sym typeface="Arial"/>
                          </a:rPr>
                          <a:t>豪雨</a:t>
                        </a:r>
                        <a:endParaRPr sz="1700" b="1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endParaRPr>
                      </a:p>
                    </a:txBody>
                    <a:tcPr marL="91450" marR="91450" marT="45725" marB="45725" anchor="ctr">
                      <a:lnL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9525" cap="flat" cmpd="sng">
                        <a:solidFill>
                          <a:srgbClr val="000000">
                            <a:alpha val="0"/>
                          </a:srgbClr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</a:tbl>
            </a:graphicData>
          </a:graphic>
        </p:graphicFrame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B2F98DE-0C48-761F-6D2A-43094FD76D65}"/>
                </a:ext>
              </a:extLst>
            </p:cNvPr>
            <p:cNvSpPr/>
            <p:nvPr userDrawn="1"/>
          </p:nvSpPr>
          <p:spPr>
            <a:xfrm>
              <a:off x="9292804" y="558361"/>
              <a:ext cx="178276" cy="167287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F72913E-9A8F-7C97-57BF-8777A36BCBEC}"/>
                </a:ext>
              </a:extLst>
            </p:cNvPr>
            <p:cNvSpPr/>
            <p:nvPr userDrawn="1"/>
          </p:nvSpPr>
          <p:spPr>
            <a:xfrm>
              <a:off x="10350609" y="564250"/>
              <a:ext cx="178276" cy="167287"/>
            </a:xfrm>
            <a:prstGeom prst="rect">
              <a:avLst/>
            </a:prstGeom>
            <a:solidFill>
              <a:srgbClr val="FF66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973347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63">
          <p15:clr>
            <a:srgbClr val="FBAE40"/>
          </p15:clr>
        </p15:guide>
        <p15:guide id="2" pos="728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天氣分析總結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/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評估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65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bg>
      <p:bgPr>
        <a:gradFill>
          <a:gsLst>
            <a:gs pos="0">
              <a:schemeClr val="lt1"/>
            </a:gs>
            <a:gs pos="32000">
              <a:schemeClr val="lt1"/>
            </a:gs>
            <a:gs pos="60000">
              <a:srgbClr val="F2F9FC"/>
            </a:gs>
            <a:gs pos="88000">
              <a:srgbClr val="D2EDF9"/>
            </a:gs>
            <a:gs pos="100000">
              <a:srgbClr val="D2EDF9"/>
            </a:gs>
          </a:gsLst>
          <a:lin ang="2700006" scaled="0"/>
        </a:gra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7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4901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2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78" name="Google Shape;78;p27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7"/>
          <p:cNvSpPr txBox="1"/>
          <p:nvPr/>
        </p:nvSpPr>
        <p:spPr>
          <a:xfrm>
            <a:off x="428261" y="199536"/>
            <a:ext cx="566773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zh-TW" sz="3200" b="1" i="0" u="none" strike="noStrike" cap="none">
                <a:solidFill>
                  <a:srgbClr val="10449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颱風現況與路徑預測</a:t>
            </a:r>
            <a:endParaRPr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0" name="Google Shape;80;p27"/>
          <p:cNvSpPr txBox="1">
            <a:spLocks noGrp="1"/>
          </p:cNvSpPr>
          <p:nvPr>
            <p:ph type="body" idx="1"/>
          </p:nvPr>
        </p:nvSpPr>
        <p:spPr>
          <a:xfrm>
            <a:off x="697681" y="4592335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body" idx="2"/>
          </p:nvPr>
        </p:nvSpPr>
        <p:spPr>
          <a:xfrm>
            <a:off x="6096000" y="4578760"/>
            <a:ext cx="5400000" cy="180000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0814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219919"/>
            <a:ext cx="6170247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今日實際降雨及每</a:t>
            </a:r>
            <a:r>
              <a:rPr lang="en-US" altLang="zh-TW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6</a:t>
            </a: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小時定量降水</a:t>
            </a:r>
            <a:endParaRPr sz="1400" dirty="0"/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641359" y="821308"/>
            <a:ext cx="5667739" cy="5833427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08873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>
  <p:cSld name="1_Caption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/>
          <p:nvPr/>
        </p:nvSpPr>
        <p:spPr>
          <a:xfrm>
            <a:off x="0" y="3501098"/>
            <a:ext cx="12192000" cy="297643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294"/>
            </a:srgbClr>
          </a:solidFill>
          <a:ln>
            <a:noFill/>
          </a:ln>
        </p:spPr>
        <p:txBody>
          <a:bodyPr spcFirstLastPara="1" wrap="square" lIns="121900" tIns="60925" rIns="121900" bIns="609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33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  <p:sp>
        <p:nvSpPr>
          <p:cNvPr id="102" name="Google Shape;102;p23"/>
          <p:cNvSpPr txBox="1"/>
          <p:nvPr/>
        </p:nvSpPr>
        <p:spPr>
          <a:xfrm>
            <a:off x="428261" y="199536"/>
            <a:ext cx="566773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200" b="1" i="0" u="none" strike="noStrike" cap="none" dirty="0">
                <a:solidFill>
                  <a:srgbClr val="104499"/>
                </a:solidFill>
                <a:latin typeface="Microsoft JhengHei"/>
                <a:ea typeface="Microsoft JhengHei"/>
                <a:sym typeface="Microsoft JhengHei"/>
              </a:rPr>
              <a:t>歷史相似路徑</a:t>
            </a:r>
            <a:endParaRPr lang="en-US" altLang="zh-TW" sz="3200" b="1" i="0" u="none" strike="noStrike" cap="none" dirty="0">
              <a:solidFill>
                <a:srgbClr val="104499"/>
              </a:solidFill>
              <a:latin typeface="Microsoft JhengHei"/>
              <a:ea typeface="Microsoft JhengHei"/>
              <a:sym typeface="Microsoft JhengHei"/>
            </a:endParaRPr>
          </a:p>
        </p:txBody>
      </p:sp>
      <p:sp>
        <p:nvSpPr>
          <p:cNvPr id="103" name="Google Shape;103;p23"/>
          <p:cNvSpPr/>
          <p:nvPr/>
        </p:nvSpPr>
        <p:spPr>
          <a:xfrm>
            <a:off x="-1" y="219919"/>
            <a:ext cx="428263" cy="544010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3"/>
          <p:cNvSpPr>
            <a:spLocks noGrp="1"/>
          </p:cNvSpPr>
          <p:nvPr>
            <p:ph type="pic" idx="2"/>
          </p:nvPr>
        </p:nvSpPr>
        <p:spPr>
          <a:xfrm>
            <a:off x="3875040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23"/>
          <p:cNvSpPr>
            <a:spLocks noGrp="1"/>
          </p:cNvSpPr>
          <p:nvPr>
            <p:ph type="pic" idx="3"/>
          </p:nvPr>
        </p:nvSpPr>
        <p:spPr>
          <a:xfrm>
            <a:off x="7444725" y="1322756"/>
            <a:ext cx="4320000" cy="4320000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509541" y="1300480"/>
            <a:ext cx="3666219" cy="261367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body" idx="4"/>
          </p:nvPr>
        </p:nvSpPr>
        <p:spPr>
          <a:xfrm>
            <a:off x="509540" y="3986788"/>
            <a:ext cx="3666219" cy="2613673"/>
          </a:xfrm>
          <a:prstGeom prst="rect">
            <a:avLst/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1800"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lvl="1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962144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733" r:id="rId2"/>
    <p:sldLayoutId id="2147483734" r:id="rId3"/>
    <p:sldLayoutId id="2147483702" r:id="rId4"/>
    <p:sldLayoutId id="2147483708" r:id="rId5"/>
    <p:sldLayoutId id="2147483697" r:id="rId6"/>
    <p:sldLayoutId id="214748373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"/>
              <a:buNone/>
              <a:defRPr sz="3200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" name="Google Shape;11;p17"/>
          <p:cNvSpPr txBox="1">
            <a:spLocks noGrp="1"/>
          </p:cNvSpPr>
          <p:nvPr>
            <p:ph type="body" idx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" name="Google Shape;12;p17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523162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6" r:id="rId1"/>
    <p:sldLayoutId id="2147483698" r:id="rId2"/>
    <p:sldLayoutId id="2147483700" r:id="rId3"/>
    <p:sldLayoutId id="2147483699" r:id="rId4"/>
    <p:sldLayoutId id="2147483703" r:id="rId5"/>
    <p:sldLayoutId id="214748373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5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body" idx="1"/>
          </p:nvPr>
        </p:nvSpPr>
        <p:spPr>
          <a:xfrm>
            <a:off x="0" y="1073021"/>
            <a:ext cx="12179300" cy="324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</a:pPr>
            <a:r>
              <a:rPr lang="zh-TW" altLang="en-US" sz="5400" dirty="0"/>
              <a:t>未來三日天氣分析報告</a:t>
            </a:r>
            <a:endParaRPr lang="en-US" altLang="zh-TW" b="1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4" name="Google Shape;109;p1"/>
          <p:cNvSpPr txBox="1">
            <a:spLocks/>
          </p:cNvSpPr>
          <p:nvPr/>
        </p:nvSpPr>
        <p:spPr>
          <a:xfrm>
            <a:off x="3944017" y="4863944"/>
            <a:ext cx="4291263" cy="694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50800" indent="0" algn="ctr">
              <a:lnSpc>
                <a:spcPct val="150000"/>
              </a:lnSpc>
              <a:buFont typeface="Arial"/>
              <a:buNone/>
            </a:pPr>
            <a:r>
              <a:rPr lang="zh-TW" altLang="en-US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氣象分析師　李昀軒</a:t>
            </a:r>
          </a:p>
        </p:txBody>
      </p:sp>
      <p:sp>
        <p:nvSpPr>
          <p:cNvPr id="2" name="文字方塊 1"/>
          <p:cNvSpPr txBox="1"/>
          <p:nvPr/>
        </p:nvSpPr>
        <p:spPr>
          <a:xfrm>
            <a:off x="3791527" y="4318513"/>
            <a:ext cx="4608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2400" b="1">
                <a:solidFill>
                  <a:srgbClr val="000000"/>
                </a:solidFill>
                <a:latin typeface="微軟正黑體"/>
              </a:rPr>
              <a:t>112年11月25日 0900時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2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sym typeface="Inter"/>
            </a:endParaRPr>
          </a:p>
        </p:txBody>
      </p:sp>
      <p:sp>
        <p:nvSpPr>
          <p:cNvPr id="119" name="Google Shape;119;p32"/>
          <p:cNvSpPr/>
          <p:nvPr/>
        </p:nvSpPr>
        <p:spPr>
          <a:xfrm>
            <a:off x="3658200" y="3737813"/>
            <a:ext cx="134937" cy="24430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0" name="Google Shape;120;p32"/>
          <p:cNvSpPr>
            <a:spLocks/>
          </p:cNvSpPr>
          <p:nvPr/>
        </p:nvSpPr>
        <p:spPr>
          <a:xfrm>
            <a:off x="8634412" y="2544044"/>
            <a:ext cx="804863" cy="1506578"/>
          </a:xfrm>
          <a:custGeom>
            <a:avLst/>
            <a:gdLst/>
            <a:ahLst/>
            <a:cxnLst/>
            <a:rect l="l" t="t" r="r" b="b"/>
            <a:pathLst>
              <a:path w="747712" h="1393031" extrusionOk="0">
                <a:moveTo>
                  <a:pt x="452437" y="66675"/>
                </a:moveTo>
                <a:lnTo>
                  <a:pt x="388143" y="107156"/>
                </a:lnTo>
                <a:lnTo>
                  <a:pt x="364331" y="140493"/>
                </a:lnTo>
                <a:lnTo>
                  <a:pt x="361950" y="147637"/>
                </a:lnTo>
                <a:lnTo>
                  <a:pt x="350043" y="178593"/>
                </a:lnTo>
                <a:lnTo>
                  <a:pt x="335756" y="188118"/>
                </a:lnTo>
                <a:lnTo>
                  <a:pt x="326231" y="230981"/>
                </a:lnTo>
                <a:lnTo>
                  <a:pt x="316706" y="233362"/>
                </a:lnTo>
                <a:lnTo>
                  <a:pt x="316706" y="250031"/>
                </a:lnTo>
                <a:lnTo>
                  <a:pt x="290512" y="254793"/>
                </a:lnTo>
                <a:lnTo>
                  <a:pt x="259556" y="288131"/>
                </a:lnTo>
                <a:lnTo>
                  <a:pt x="247650" y="330993"/>
                </a:lnTo>
                <a:lnTo>
                  <a:pt x="233362" y="340518"/>
                </a:lnTo>
                <a:lnTo>
                  <a:pt x="230981" y="357187"/>
                </a:lnTo>
                <a:lnTo>
                  <a:pt x="188118" y="400050"/>
                </a:lnTo>
                <a:lnTo>
                  <a:pt x="178593" y="438150"/>
                </a:lnTo>
                <a:lnTo>
                  <a:pt x="159543" y="450056"/>
                </a:lnTo>
                <a:lnTo>
                  <a:pt x="142875" y="466725"/>
                </a:lnTo>
                <a:lnTo>
                  <a:pt x="142875" y="488156"/>
                </a:lnTo>
                <a:lnTo>
                  <a:pt x="119062" y="511968"/>
                </a:lnTo>
                <a:lnTo>
                  <a:pt x="111918" y="542925"/>
                </a:lnTo>
                <a:lnTo>
                  <a:pt x="97631" y="550068"/>
                </a:lnTo>
                <a:lnTo>
                  <a:pt x="92868" y="576262"/>
                </a:lnTo>
                <a:lnTo>
                  <a:pt x="76200" y="588168"/>
                </a:lnTo>
                <a:lnTo>
                  <a:pt x="54768" y="619125"/>
                </a:lnTo>
                <a:lnTo>
                  <a:pt x="57150" y="640556"/>
                </a:lnTo>
                <a:lnTo>
                  <a:pt x="38100" y="685800"/>
                </a:lnTo>
                <a:lnTo>
                  <a:pt x="47625" y="692943"/>
                </a:lnTo>
                <a:lnTo>
                  <a:pt x="47625" y="726281"/>
                </a:lnTo>
                <a:lnTo>
                  <a:pt x="38100" y="733425"/>
                </a:lnTo>
                <a:lnTo>
                  <a:pt x="47625" y="750093"/>
                </a:lnTo>
                <a:lnTo>
                  <a:pt x="50006" y="776287"/>
                </a:lnTo>
                <a:lnTo>
                  <a:pt x="52387" y="788193"/>
                </a:lnTo>
                <a:lnTo>
                  <a:pt x="38100" y="795337"/>
                </a:lnTo>
                <a:lnTo>
                  <a:pt x="35718" y="804862"/>
                </a:lnTo>
                <a:lnTo>
                  <a:pt x="19050" y="888206"/>
                </a:lnTo>
                <a:lnTo>
                  <a:pt x="7143" y="902493"/>
                </a:lnTo>
                <a:lnTo>
                  <a:pt x="0" y="909637"/>
                </a:lnTo>
                <a:lnTo>
                  <a:pt x="19050" y="931068"/>
                </a:lnTo>
                <a:lnTo>
                  <a:pt x="42862" y="938212"/>
                </a:lnTo>
                <a:lnTo>
                  <a:pt x="61912" y="976312"/>
                </a:lnTo>
                <a:lnTo>
                  <a:pt x="61912" y="1000125"/>
                </a:lnTo>
                <a:lnTo>
                  <a:pt x="71437" y="1016793"/>
                </a:lnTo>
                <a:lnTo>
                  <a:pt x="66675" y="1026318"/>
                </a:lnTo>
                <a:lnTo>
                  <a:pt x="90487" y="1054893"/>
                </a:lnTo>
                <a:lnTo>
                  <a:pt x="90487" y="1078706"/>
                </a:lnTo>
                <a:lnTo>
                  <a:pt x="90487" y="1090612"/>
                </a:lnTo>
                <a:lnTo>
                  <a:pt x="104775" y="1131093"/>
                </a:lnTo>
                <a:lnTo>
                  <a:pt x="135731" y="1152525"/>
                </a:lnTo>
                <a:lnTo>
                  <a:pt x="152400" y="1162050"/>
                </a:lnTo>
                <a:lnTo>
                  <a:pt x="190500" y="1188243"/>
                </a:lnTo>
                <a:lnTo>
                  <a:pt x="190500" y="1188243"/>
                </a:lnTo>
                <a:lnTo>
                  <a:pt x="235743" y="1221581"/>
                </a:lnTo>
                <a:lnTo>
                  <a:pt x="252412" y="1271587"/>
                </a:lnTo>
                <a:lnTo>
                  <a:pt x="254793" y="1290637"/>
                </a:lnTo>
                <a:lnTo>
                  <a:pt x="261937" y="1300162"/>
                </a:lnTo>
                <a:lnTo>
                  <a:pt x="257175" y="1321593"/>
                </a:lnTo>
                <a:lnTo>
                  <a:pt x="250031" y="1335881"/>
                </a:lnTo>
                <a:lnTo>
                  <a:pt x="259556" y="1347787"/>
                </a:lnTo>
                <a:lnTo>
                  <a:pt x="264318" y="1362075"/>
                </a:lnTo>
                <a:lnTo>
                  <a:pt x="261937" y="1376362"/>
                </a:lnTo>
                <a:lnTo>
                  <a:pt x="273843" y="1381125"/>
                </a:lnTo>
                <a:lnTo>
                  <a:pt x="283368" y="1366837"/>
                </a:lnTo>
                <a:lnTo>
                  <a:pt x="302418" y="1376362"/>
                </a:lnTo>
                <a:lnTo>
                  <a:pt x="311943" y="1393031"/>
                </a:lnTo>
                <a:lnTo>
                  <a:pt x="316706" y="1357312"/>
                </a:lnTo>
                <a:lnTo>
                  <a:pt x="333375" y="1338262"/>
                </a:lnTo>
                <a:lnTo>
                  <a:pt x="328612" y="1300162"/>
                </a:lnTo>
                <a:lnTo>
                  <a:pt x="328612" y="1257300"/>
                </a:lnTo>
                <a:lnTo>
                  <a:pt x="326231" y="1214437"/>
                </a:lnTo>
                <a:lnTo>
                  <a:pt x="352425" y="1166812"/>
                </a:lnTo>
                <a:lnTo>
                  <a:pt x="359568" y="1128712"/>
                </a:lnTo>
                <a:lnTo>
                  <a:pt x="376237" y="1107281"/>
                </a:lnTo>
                <a:lnTo>
                  <a:pt x="381000" y="1081087"/>
                </a:lnTo>
                <a:lnTo>
                  <a:pt x="440531" y="1042987"/>
                </a:lnTo>
                <a:lnTo>
                  <a:pt x="442912" y="1009650"/>
                </a:lnTo>
                <a:lnTo>
                  <a:pt x="459581" y="992981"/>
                </a:lnTo>
                <a:lnTo>
                  <a:pt x="495300" y="940593"/>
                </a:lnTo>
                <a:lnTo>
                  <a:pt x="502443" y="907256"/>
                </a:lnTo>
                <a:lnTo>
                  <a:pt x="528637" y="895350"/>
                </a:lnTo>
                <a:lnTo>
                  <a:pt x="519112" y="883443"/>
                </a:lnTo>
                <a:lnTo>
                  <a:pt x="526256" y="842962"/>
                </a:lnTo>
                <a:lnTo>
                  <a:pt x="547687" y="809625"/>
                </a:lnTo>
                <a:lnTo>
                  <a:pt x="557212" y="773906"/>
                </a:lnTo>
                <a:cubicBezTo>
                  <a:pt x="558006" y="755650"/>
                  <a:pt x="558799" y="737393"/>
                  <a:pt x="559593" y="719137"/>
                </a:cubicBezTo>
                <a:lnTo>
                  <a:pt x="571500" y="711993"/>
                </a:lnTo>
                <a:lnTo>
                  <a:pt x="583406" y="614362"/>
                </a:lnTo>
                <a:lnTo>
                  <a:pt x="583406" y="614362"/>
                </a:lnTo>
                <a:lnTo>
                  <a:pt x="597693" y="550068"/>
                </a:lnTo>
                <a:lnTo>
                  <a:pt x="609600" y="547687"/>
                </a:lnTo>
                <a:lnTo>
                  <a:pt x="609600" y="547687"/>
                </a:lnTo>
                <a:lnTo>
                  <a:pt x="602456" y="514350"/>
                </a:lnTo>
                <a:lnTo>
                  <a:pt x="600075" y="497681"/>
                </a:lnTo>
                <a:lnTo>
                  <a:pt x="616743" y="478631"/>
                </a:lnTo>
                <a:lnTo>
                  <a:pt x="621506" y="452437"/>
                </a:lnTo>
                <a:lnTo>
                  <a:pt x="657225" y="423862"/>
                </a:lnTo>
                <a:lnTo>
                  <a:pt x="659606" y="402431"/>
                </a:lnTo>
                <a:lnTo>
                  <a:pt x="666750" y="359568"/>
                </a:lnTo>
                <a:lnTo>
                  <a:pt x="692943" y="345281"/>
                </a:lnTo>
                <a:lnTo>
                  <a:pt x="685800" y="323850"/>
                </a:lnTo>
                <a:lnTo>
                  <a:pt x="695325" y="319087"/>
                </a:lnTo>
                <a:lnTo>
                  <a:pt x="702468" y="297656"/>
                </a:lnTo>
                <a:lnTo>
                  <a:pt x="683418" y="259556"/>
                </a:lnTo>
                <a:lnTo>
                  <a:pt x="681037" y="211931"/>
                </a:lnTo>
                <a:lnTo>
                  <a:pt x="681037" y="183356"/>
                </a:lnTo>
                <a:lnTo>
                  <a:pt x="704850" y="164306"/>
                </a:lnTo>
                <a:lnTo>
                  <a:pt x="704850" y="164306"/>
                </a:lnTo>
                <a:lnTo>
                  <a:pt x="738187" y="130968"/>
                </a:lnTo>
                <a:lnTo>
                  <a:pt x="747712" y="121443"/>
                </a:lnTo>
                <a:lnTo>
                  <a:pt x="742950" y="116681"/>
                </a:lnTo>
                <a:lnTo>
                  <a:pt x="726281" y="107156"/>
                </a:lnTo>
                <a:lnTo>
                  <a:pt x="726281" y="107156"/>
                </a:lnTo>
                <a:lnTo>
                  <a:pt x="719137" y="71437"/>
                </a:lnTo>
                <a:lnTo>
                  <a:pt x="700087" y="76200"/>
                </a:lnTo>
                <a:lnTo>
                  <a:pt x="678656" y="66675"/>
                </a:lnTo>
                <a:lnTo>
                  <a:pt x="652462" y="59531"/>
                </a:lnTo>
                <a:lnTo>
                  <a:pt x="633412" y="57150"/>
                </a:lnTo>
                <a:lnTo>
                  <a:pt x="633412" y="57150"/>
                </a:lnTo>
                <a:lnTo>
                  <a:pt x="631031" y="35718"/>
                </a:lnTo>
                <a:lnTo>
                  <a:pt x="609600" y="35718"/>
                </a:lnTo>
                <a:lnTo>
                  <a:pt x="604837" y="11906"/>
                </a:lnTo>
                <a:lnTo>
                  <a:pt x="590550" y="2381"/>
                </a:lnTo>
                <a:lnTo>
                  <a:pt x="571500" y="0"/>
                </a:lnTo>
                <a:lnTo>
                  <a:pt x="552450" y="9525"/>
                </a:lnTo>
                <a:lnTo>
                  <a:pt x="540543" y="16668"/>
                </a:lnTo>
                <a:lnTo>
                  <a:pt x="533400" y="26193"/>
                </a:lnTo>
                <a:lnTo>
                  <a:pt x="533400" y="26193"/>
                </a:lnTo>
                <a:lnTo>
                  <a:pt x="519113" y="54768"/>
                </a:lnTo>
                <a:cubicBezTo>
                  <a:pt x="499269" y="65881"/>
                  <a:pt x="474662" y="62706"/>
                  <a:pt x="452437" y="66675"/>
                </a:cubicBezTo>
                <a:close/>
              </a:path>
            </a:pathLst>
          </a:custGeom>
          <a:noFill/>
          <a:ln w="28575" cap="flat" cmpd="sng">
            <a:solidFill>
              <a:srgbClr val="FFFF00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3" name="Google Shape;118;p32">
            <a:extLst>
              <a:ext uri="{FF2B5EF4-FFF2-40B4-BE49-F238E27FC236}">
                <a16:creationId xmlns:a16="http://schemas.microsoft.com/office/drawing/2014/main" id="{9E697146-C927-706F-78F9-4CB0379A1F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115999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11月25日 02:00 地面天氣圖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18;p32">
            <a:extLst>
              <a:ext uri="{FF2B5EF4-FFF2-40B4-BE49-F238E27FC236}">
                <a16:creationId xmlns:a16="http://schemas.microsoft.com/office/drawing/2014/main" id="{5FD8BD30-722A-EDAB-28BB-7AF7CDE35E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836000" y="822222"/>
            <a:ext cx="3240000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11月25日 07:00 衛星雲圖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17;p32">
            <a:extLst>
              <a:ext uri="{FF2B5EF4-FFF2-40B4-BE49-F238E27FC236}">
                <a16:creationId xmlns:a16="http://schemas.microsoft.com/office/drawing/2014/main" id="{87B24231-7A4F-14C6-2D71-E321F25A8D5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1115999" y="5505061"/>
            <a:ext cx="9960001" cy="1149674"/>
          </a:xfrm>
          <a:prstGeom prst="roundRect">
            <a:avLst>
              <a:gd name="adj" fmla="val 6039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(25)</a:t>
            </a:r>
            <a:r>
              <a:rPr lang="zh-TW" altLang="en-US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日東北季風持續影響，水氣漸增，大臺北東側地區至宜蘭、花蓮沿海有短暫雨</a:t>
            </a:r>
            <a:r>
              <a:rPr lang="zh-TW" altLang="en-US" sz="18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。</a:t>
            </a:r>
            <a:endParaRPr lang="en-US" altLang="zh-TW" sz="18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hangingPunct="0">
              <a:lnSpc>
                <a:spcPct val="114000"/>
              </a:lnSpc>
              <a:spcAft>
                <a:spcPts val="300"/>
              </a:spcAft>
              <a:buFont typeface="Arial"/>
              <a:buChar char="•"/>
            </a:pPr>
            <a:r>
              <a:rPr lang="zh-TW" altLang="en-US" b="1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預估日累積雨量</a:t>
            </a:r>
            <a:r>
              <a:rPr lang="en-US" altLang="zh-TW" b="1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50~70</a:t>
            </a:r>
            <a:r>
              <a:rPr lang="zh-TW" altLang="en-US" b="1" spc="1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毫米，有長時大雨發生機率。</a:t>
            </a:r>
            <a:endParaRPr lang="en-US" altLang="zh-TW" spc="1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pic>
        <p:nvPicPr>
          <p:cNvPr id="177" name="Picture 176" descr="round_Satellit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8336" y="1192805"/>
            <a:ext cx="4115909" cy="4098286"/>
          </a:xfrm>
          <a:prstGeom prst="rect">
            <a:avLst/>
          </a:prstGeom>
        </p:spPr>
      </p:pic>
      <p:pic>
        <p:nvPicPr>
          <p:cNvPr id="178" name="Picture 177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999" y="1203426"/>
            <a:ext cx="5617572" cy="40876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3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cs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  <a:tabLst/>
                <a:defRPr/>
              </a:pPr>
              <a:t>3</a:t>
            </a:fld>
            <a:endParaRPr kumimoji="0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452935" y="2087335"/>
            <a:ext cx="721488" cy="1012055"/>
          </a:xfrm>
          <a:prstGeom prst="roundRect">
            <a:avLst>
              <a:gd name="adj" fmla="val 11648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983971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79679" y="1548987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2" name="Google Shape;132;p33"/>
          <p:cNvCxnSpPr>
            <a:cxnSpLocks/>
          </p:cNvCxnSpPr>
          <p:nvPr/>
        </p:nvCxnSpPr>
        <p:spPr>
          <a:xfrm>
            <a:off x="9515263" y="2380022"/>
            <a:ext cx="596832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33" name="Google Shape;133;p33"/>
          <p:cNvCxnSpPr>
            <a:cxnSpLocks/>
          </p:cNvCxnSpPr>
          <p:nvPr/>
        </p:nvCxnSpPr>
        <p:spPr>
          <a:xfrm>
            <a:off x="9515263" y="2778826"/>
            <a:ext cx="596832" cy="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134" name="Google Shape;134;p33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6423" y="3201847"/>
            <a:ext cx="374512" cy="4349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33"/>
          <p:cNvGrpSpPr>
            <a:grpSpLocks noGrp="1" noUngrp="1" noRot="1" noMove="1" noResize="1"/>
          </p:cNvGrpSpPr>
          <p:nvPr/>
        </p:nvGrpSpPr>
        <p:grpSpPr>
          <a:xfrm>
            <a:off x="9460982" y="3812721"/>
            <a:ext cx="705395" cy="377627"/>
            <a:chOff x="8309098" y="2929568"/>
            <a:chExt cx="705395" cy="377627"/>
          </a:xfrm>
        </p:grpSpPr>
        <p:sp>
          <p:nvSpPr>
            <p:cNvPr id="136" name="Google Shape;136;p3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464546" y="2929568"/>
              <a:ext cx="378230" cy="377627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33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309098" y="2930552"/>
              <a:ext cx="705395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E2F3"/>
                </a:buClr>
                <a:buSzPts val="1800"/>
                <a:buFont typeface="Arial"/>
                <a:buNone/>
                <a:tabLst/>
                <a:defRPr/>
              </a:pPr>
              <a:r>
                <a:rPr kumimoji="0" lang="en-US" altLang="zh-TW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C18"/>
                  </a:solidFill>
                  <a:effectLst/>
                  <a:uLnTx/>
                  <a:uFillTx/>
                  <a:latin typeface="Calibri"/>
                  <a:ea typeface="Calibri"/>
                  <a:cs typeface="Calibri"/>
                  <a:sym typeface="Calibri"/>
                </a:rPr>
                <a:t>TD</a:t>
              </a:r>
              <a:endParaRPr kumimoji="0" sz="18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" name="Google Shape;129;p33">
            <a:extLst>
              <a:ext uri="{FF2B5EF4-FFF2-40B4-BE49-F238E27FC236}">
                <a16:creationId xmlns:a16="http://schemas.microsoft.com/office/drawing/2014/main" id="{72901C00-4C43-E7F4-3AC4-A6DC9B1668B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9622618" y="4436694"/>
            <a:ext cx="377627" cy="366458"/>
          </a:xfrm>
          <a:prstGeom prst="rightArrow">
            <a:avLst>
              <a:gd name="adj1" fmla="val 33270"/>
              <a:gd name="adj2" fmla="val 60365"/>
            </a:avLst>
          </a:prstGeom>
          <a:solidFill>
            <a:srgbClr val="FFFF00">
              <a:alpha val="60000"/>
            </a:srgbClr>
          </a:solidFill>
          <a:ln w="25400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highlight>
                <a:srgbClr val="FFFF00"/>
              </a:highlight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A92EB523-3F80-0B11-B842-DDF514366B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2587" y="326555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D1C97C29-31CE-46B7-D7C1-AA343A7B27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135" y="359480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6" name="AutoShape 2">
            <a:extLst>
              <a:ext uri="{FF2B5EF4-FFF2-40B4-BE49-F238E27FC236}">
                <a16:creationId xmlns:a16="http://schemas.microsoft.com/office/drawing/2014/main" id="{286D5F85-F9F7-E643-4D0E-D3F382FB36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4886" y="327980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2" name="Google Shape;118;p32">
            <a:extLst>
              <a:ext uri="{FF2B5EF4-FFF2-40B4-BE49-F238E27FC236}">
                <a16:creationId xmlns:a16="http://schemas.microsoft.com/office/drawing/2014/main" id="{BBE0DCC7-F0A2-CF35-F0AA-E4FCFC61E5C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48982" y="526993"/>
            <a:ext cx="4850373" cy="319885"/>
          </a:xfrm>
          <a:prstGeom prst="roundRect">
            <a:avLst>
              <a:gd name="adj" fmla="val 18930"/>
            </a:avLst>
          </a:prstGeom>
          <a:solidFill>
            <a:schemeClr val="tx2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11月25日 05:00 700-850hPa 平均駛流場圖</a:t>
            </a:r>
            <a:endParaRPr kumimoji="0" lang="zh-TW" altLang="en-US" sz="18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" name="Group 20">
            <a:extLst>
              <a:ext uri="{FF2B5EF4-FFF2-40B4-BE49-F238E27FC236}">
                <a16:creationId xmlns:a16="http://schemas.microsoft.com/office/drawing/2014/main" id="{E01C4414-FBB8-6C51-6E41-521E3F7E525C}"/>
              </a:ext>
            </a:extLst>
          </p:cNvPr>
          <p:cNvGrpSpPr>
            <a:grpSpLocks/>
          </p:cNvGrpSpPr>
          <p:nvPr/>
        </p:nvGrpSpPr>
        <p:grpSpPr bwMode="auto">
          <a:xfrm>
            <a:off x="2544224" y="7091100"/>
            <a:ext cx="445254" cy="160805"/>
            <a:chOff x="1674" y="1793"/>
            <a:chExt cx="2290" cy="602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A742BDC-8D70-D6B9-9DC1-6B9545D671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674" y="1793"/>
              <a:ext cx="2290" cy="585"/>
            </a:xfrm>
            <a:custGeom>
              <a:avLst/>
              <a:gdLst>
                <a:gd name="T0" fmla="*/ 8212 w 1908"/>
                <a:gd name="T1" fmla="*/ 0 h 488"/>
                <a:gd name="T2" fmla="*/ 7749 w 1908"/>
                <a:gd name="T3" fmla="*/ 122 h 488"/>
                <a:gd name="T4" fmla="*/ 7288 w 1908"/>
                <a:gd name="T5" fmla="*/ 532 h 488"/>
                <a:gd name="T6" fmla="*/ 6924 w 1908"/>
                <a:gd name="T7" fmla="*/ 855 h 488"/>
                <a:gd name="T8" fmla="*/ 6373 w 1908"/>
                <a:gd name="T9" fmla="*/ 1123 h 488"/>
                <a:gd name="T10" fmla="*/ 5805 w 1908"/>
                <a:gd name="T11" fmla="*/ 1229 h 488"/>
                <a:gd name="T12" fmla="*/ 4976 w 1908"/>
                <a:gd name="T13" fmla="*/ 1109 h 488"/>
                <a:gd name="T14" fmla="*/ 4272 w 1908"/>
                <a:gd name="T15" fmla="*/ 1162 h 488"/>
                <a:gd name="T16" fmla="*/ 3512 w 1908"/>
                <a:gd name="T17" fmla="*/ 1364 h 488"/>
                <a:gd name="T18" fmla="*/ 2895 w 1908"/>
                <a:gd name="T19" fmla="*/ 1569 h 488"/>
                <a:gd name="T20" fmla="*/ 2273 w 1908"/>
                <a:gd name="T21" fmla="*/ 1757 h 488"/>
                <a:gd name="T22" fmla="*/ 1566 w 1908"/>
                <a:gd name="T23" fmla="*/ 1930 h 488"/>
                <a:gd name="T24" fmla="*/ 984 w 1908"/>
                <a:gd name="T25" fmla="*/ 2016 h 488"/>
                <a:gd name="T26" fmla="*/ 0 w 1908"/>
                <a:gd name="T27" fmla="*/ 2080 h 48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908"/>
                <a:gd name="T43" fmla="*/ 0 h 488"/>
                <a:gd name="T44" fmla="*/ 1908 w 1908"/>
                <a:gd name="T45" fmla="*/ 488 h 488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908" h="488">
                  <a:moveTo>
                    <a:pt x="1908" y="0"/>
                  </a:moveTo>
                  <a:cubicBezTo>
                    <a:pt x="1890" y="5"/>
                    <a:pt x="1836" y="7"/>
                    <a:pt x="1800" y="28"/>
                  </a:cubicBezTo>
                  <a:cubicBezTo>
                    <a:pt x="1764" y="49"/>
                    <a:pt x="1724" y="95"/>
                    <a:pt x="1692" y="124"/>
                  </a:cubicBezTo>
                  <a:cubicBezTo>
                    <a:pt x="1660" y="153"/>
                    <a:pt x="1643" y="177"/>
                    <a:pt x="1608" y="200"/>
                  </a:cubicBezTo>
                  <a:cubicBezTo>
                    <a:pt x="1573" y="223"/>
                    <a:pt x="1523" y="249"/>
                    <a:pt x="1480" y="264"/>
                  </a:cubicBezTo>
                  <a:cubicBezTo>
                    <a:pt x="1437" y="279"/>
                    <a:pt x="1402" y="289"/>
                    <a:pt x="1348" y="288"/>
                  </a:cubicBezTo>
                  <a:cubicBezTo>
                    <a:pt x="1294" y="287"/>
                    <a:pt x="1215" y="263"/>
                    <a:pt x="1156" y="260"/>
                  </a:cubicBezTo>
                  <a:cubicBezTo>
                    <a:pt x="1097" y="257"/>
                    <a:pt x="1049" y="262"/>
                    <a:pt x="992" y="272"/>
                  </a:cubicBezTo>
                  <a:cubicBezTo>
                    <a:pt x="935" y="282"/>
                    <a:pt x="869" y="304"/>
                    <a:pt x="816" y="320"/>
                  </a:cubicBezTo>
                  <a:cubicBezTo>
                    <a:pt x="763" y="336"/>
                    <a:pt x="720" y="353"/>
                    <a:pt x="672" y="368"/>
                  </a:cubicBezTo>
                  <a:cubicBezTo>
                    <a:pt x="624" y="383"/>
                    <a:pt x="579" y="398"/>
                    <a:pt x="528" y="412"/>
                  </a:cubicBezTo>
                  <a:cubicBezTo>
                    <a:pt x="477" y="426"/>
                    <a:pt x="414" y="442"/>
                    <a:pt x="364" y="452"/>
                  </a:cubicBezTo>
                  <a:cubicBezTo>
                    <a:pt x="314" y="462"/>
                    <a:pt x="289" y="466"/>
                    <a:pt x="228" y="472"/>
                  </a:cubicBezTo>
                  <a:cubicBezTo>
                    <a:pt x="167" y="478"/>
                    <a:pt x="47" y="485"/>
                    <a:pt x="0" y="488"/>
                  </a:cubicBezTo>
                </a:path>
              </a:pathLst>
            </a:custGeom>
            <a:noFill/>
            <a:ln w="25400">
              <a:solidFill>
                <a:srgbClr val="0000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30192A48-8A44-33F9-507E-12B1ECC49DBC}"/>
                </a:ext>
              </a:extLst>
            </p:cNvPr>
            <p:cNvSpPr>
              <a:spLocks/>
            </p:cNvSpPr>
            <p:nvPr/>
          </p:nvSpPr>
          <p:spPr bwMode="auto">
            <a:xfrm rot="-1200000">
              <a:off x="3379" y="2046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0" name="AutoShape 12">
              <a:extLst>
                <a:ext uri="{FF2B5EF4-FFF2-40B4-BE49-F238E27FC236}">
                  <a16:creationId xmlns:a16="http://schemas.microsoft.com/office/drawing/2014/main" id="{61A66E38-DACF-DCE9-3070-5511A851FC0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7800000">
              <a:off x="3724" y="1888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E6BF0885-167F-819C-4F00-9A68FE9A8B33}"/>
                </a:ext>
              </a:extLst>
            </p:cNvPr>
            <p:cNvSpPr>
              <a:spLocks/>
            </p:cNvSpPr>
            <p:nvPr/>
          </p:nvSpPr>
          <p:spPr bwMode="auto">
            <a:xfrm rot="-900000">
              <a:off x="2462" y="2151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BFD3EA4D-8CC3-A8E6-52E2-F3F1531D3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1" y="2304"/>
              <a:ext cx="128" cy="65"/>
            </a:xfrm>
            <a:custGeom>
              <a:avLst/>
              <a:gdLst>
                <a:gd name="T0" fmla="*/ 0 w 128"/>
                <a:gd name="T1" fmla="*/ 65 h 65"/>
                <a:gd name="T2" fmla="*/ 16 w 128"/>
                <a:gd name="T3" fmla="*/ 30 h 65"/>
                <a:gd name="T4" fmla="*/ 40 w 128"/>
                <a:gd name="T5" fmla="*/ 6 h 65"/>
                <a:gd name="T6" fmla="*/ 76 w 128"/>
                <a:gd name="T7" fmla="*/ 2 h 65"/>
                <a:gd name="T8" fmla="*/ 112 w 128"/>
                <a:gd name="T9" fmla="*/ 21 h 65"/>
                <a:gd name="T10" fmla="*/ 128 w 128"/>
                <a:gd name="T11" fmla="*/ 57 h 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8"/>
                <a:gd name="T19" fmla="*/ 0 h 65"/>
                <a:gd name="T20" fmla="*/ 128 w 128"/>
                <a:gd name="T21" fmla="*/ 65 h 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8" h="65">
                  <a:moveTo>
                    <a:pt x="0" y="65"/>
                  </a:moveTo>
                  <a:cubicBezTo>
                    <a:pt x="3" y="59"/>
                    <a:pt x="9" y="40"/>
                    <a:pt x="16" y="30"/>
                  </a:cubicBezTo>
                  <a:cubicBezTo>
                    <a:pt x="23" y="20"/>
                    <a:pt x="30" y="11"/>
                    <a:pt x="40" y="6"/>
                  </a:cubicBezTo>
                  <a:cubicBezTo>
                    <a:pt x="50" y="1"/>
                    <a:pt x="64" y="0"/>
                    <a:pt x="76" y="2"/>
                  </a:cubicBezTo>
                  <a:cubicBezTo>
                    <a:pt x="88" y="4"/>
                    <a:pt x="103" y="12"/>
                    <a:pt x="112" y="21"/>
                  </a:cubicBezTo>
                  <a:cubicBezTo>
                    <a:pt x="121" y="30"/>
                    <a:pt x="125" y="50"/>
                    <a:pt x="128" y="57"/>
                  </a:cubicBezTo>
                </a:path>
              </a:pathLst>
            </a:custGeom>
            <a:solidFill>
              <a:srgbClr val="FF0000"/>
            </a:solidFill>
            <a:ln w="2540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27" name="AutoShape 15">
              <a:extLst>
                <a:ext uri="{FF2B5EF4-FFF2-40B4-BE49-F238E27FC236}">
                  <a16:creationId xmlns:a16="http://schemas.microsoft.com/office/drawing/2014/main" id="{3F3CBCF9-32D0-0D9D-6841-104334AE6A0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10522124">
              <a:off x="2925" y="2111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8" name="AutoShape 16">
              <a:extLst>
                <a:ext uri="{FF2B5EF4-FFF2-40B4-BE49-F238E27FC236}">
                  <a16:creationId xmlns:a16="http://schemas.microsoft.com/office/drawing/2014/main" id="{43AAA2F7-AF7F-68B2-9103-4CAF0384B4FD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 rot="9703952">
              <a:off x="2130" y="2322"/>
              <a:ext cx="109" cy="73"/>
            </a:xfrm>
            <a:prstGeom prst="triangle">
              <a:avLst>
                <a:gd name="adj" fmla="val 57417"/>
              </a:avLst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kumimoji="1" lang="zh-TW" altLang="en-US" sz="2400">
                <a:latin typeface="Tahoma" panose="020B0604030504040204" pitchFamily="34" charset="0"/>
                <a:ea typeface="新細明體" panose="02020500000000000000" pitchFamily="18" charset="-120"/>
              </a:endParaRPr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FE7A3284-CE8B-3043-407B-DF9F1A85B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7" y="2355"/>
              <a:ext cx="306" cy="21"/>
            </a:xfrm>
            <a:custGeom>
              <a:avLst/>
              <a:gdLst>
                <a:gd name="T0" fmla="*/ 0 w 306"/>
                <a:gd name="T1" fmla="*/ 21 h 21"/>
                <a:gd name="T2" fmla="*/ 63 w 306"/>
                <a:gd name="T3" fmla="*/ 18 h 21"/>
                <a:gd name="T4" fmla="*/ 138 w 306"/>
                <a:gd name="T5" fmla="*/ 15 h 21"/>
                <a:gd name="T6" fmla="*/ 228 w 306"/>
                <a:gd name="T7" fmla="*/ 6 h 21"/>
                <a:gd name="T8" fmla="*/ 306 w 306"/>
                <a:gd name="T9" fmla="*/ 0 h 2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06"/>
                <a:gd name="T16" fmla="*/ 0 h 21"/>
                <a:gd name="T17" fmla="*/ 306 w 306"/>
                <a:gd name="T18" fmla="*/ 21 h 2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06" h="21">
                  <a:moveTo>
                    <a:pt x="0" y="21"/>
                  </a:moveTo>
                  <a:cubicBezTo>
                    <a:pt x="10" y="21"/>
                    <a:pt x="40" y="19"/>
                    <a:pt x="63" y="18"/>
                  </a:cubicBezTo>
                  <a:cubicBezTo>
                    <a:pt x="86" y="17"/>
                    <a:pt x="111" y="17"/>
                    <a:pt x="138" y="15"/>
                  </a:cubicBezTo>
                  <a:cubicBezTo>
                    <a:pt x="165" y="13"/>
                    <a:pt x="200" y="9"/>
                    <a:pt x="228" y="6"/>
                  </a:cubicBezTo>
                  <a:cubicBezTo>
                    <a:pt x="256" y="3"/>
                    <a:pt x="290" y="1"/>
                    <a:pt x="306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C77BCE7D-6317-3878-4AF8-000824267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5" y="2148"/>
              <a:ext cx="351" cy="117"/>
            </a:xfrm>
            <a:custGeom>
              <a:avLst/>
              <a:gdLst>
                <a:gd name="T0" fmla="*/ 0 w 351"/>
                <a:gd name="T1" fmla="*/ 117 h 117"/>
                <a:gd name="T2" fmla="*/ 96 w 351"/>
                <a:gd name="T3" fmla="*/ 87 h 117"/>
                <a:gd name="T4" fmla="*/ 150 w 351"/>
                <a:gd name="T5" fmla="*/ 69 h 117"/>
                <a:gd name="T6" fmla="*/ 213 w 351"/>
                <a:gd name="T7" fmla="*/ 48 h 117"/>
                <a:gd name="T8" fmla="*/ 270 w 351"/>
                <a:gd name="T9" fmla="*/ 30 h 117"/>
                <a:gd name="T10" fmla="*/ 351 w 351"/>
                <a:gd name="T11" fmla="*/ 0 h 1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51"/>
                <a:gd name="T19" fmla="*/ 0 h 117"/>
                <a:gd name="T20" fmla="*/ 351 w 351"/>
                <a:gd name="T21" fmla="*/ 117 h 11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51" h="117">
                  <a:moveTo>
                    <a:pt x="0" y="117"/>
                  </a:moveTo>
                  <a:cubicBezTo>
                    <a:pt x="16" y="112"/>
                    <a:pt x="71" y="95"/>
                    <a:pt x="96" y="87"/>
                  </a:cubicBezTo>
                  <a:cubicBezTo>
                    <a:pt x="121" y="79"/>
                    <a:pt x="131" y="75"/>
                    <a:pt x="150" y="69"/>
                  </a:cubicBezTo>
                  <a:cubicBezTo>
                    <a:pt x="169" y="63"/>
                    <a:pt x="193" y="54"/>
                    <a:pt x="213" y="48"/>
                  </a:cubicBezTo>
                  <a:cubicBezTo>
                    <a:pt x="233" y="42"/>
                    <a:pt x="247" y="38"/>
                    <a:pt x="270" y="30"/>
                  </a:cubicBezTo>
                  <a:cubicBezTo>
                    <a:pt x="293" y="22"/>
                    <a:pt x="334" y="6"/>
                    <a:pt x="351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7665CBD1-61C3-7C30-41CD-023F7C5AC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6" y="2019"/>
              <a:ext cx="378" cy="122"/>
            </a:xfrm>
            <a:custGeom>
              <a:avLst/>
              <a:gdLst>
                <a:gd name="T0" fmla="*/ 0 w 378"/>
                <a:gd name="T1" fmla="*/ 117 h 122"/>
                <a:gd name="T2" fmla="*/ 102 w 378"/>
                <a:gd name="T3" fmla="*/ 117 h 122"/>
                <a:gd name="T4" fmla="*/ 225 w 378"/>
                <a:gd name="T5" fmla="*/ 84 h 122"/>
                <a:gd name="T6" fmla="*/ 303 w 378"/>
                <a:gd name="T7" fmla="*/ 51 h 122"/>
                <a:gd name="T8" fmla="*/ 378 w 378"/>
                <a:gd name="T9" fmla="*/ 0 h 12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78"/>
                <a:gd name="T16" fmla="*/ 0 h 122"/>
                <a:gd name="T17" fmla="*/ 378 w 378"/>
                <a:gd name="T18" fmla="*/ 122 h 12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78" h="122">
                  <a:moveTo>
                    <a:pt x="0" y="117"/>
                  </a:moveTo>
                  <a:cubicBezTo>
                    <a:pt x="17" y="117"/>
                    <a:pt x="65" y="122"/>
                    <a:pt x="102" y="117"/>
                  </a:cubicBezTo>
                  <a:cubicBezTo>
                    <a:pt x="139" y="112"/>
                    <a:pt x="192" y="95"/>
                    <a:pt x="225" y="84"/>
                  </a:cubicBezTo>
                  <a:cubicBezTo>
                    <a:pt x="258" y="73"/>
                    <a:pt x="278" y="65"/>
                    <a:pt x="303" y="51"/>
                  </a:cubicBezTo>
                  <a:cubicBezTo>
                    <a:pt x="328" y="37"/>
                    <a:pt x="362" y="11"/>
                    <a:pt x="378" y="0"/>
                  </a:cubicBezTo>
                </a:path>
              </a:pathLst>
            </a:cu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zh-TW" altLang="en-US"/>
            </a:p>
          </p:txBody>
        </p:sp>
      </p:grpSp>
      <p:sp>
        <p:nvSpPr>
          <p:cNvPr id="108" name="Google Shape;127;p33">
            <a:extLst>
              <a:ext uri="{FF2B5EF4-FFF2-40B4-BE49-F238E27FC236}">
                <a16:creationId xmlns:a16="http://schemas.microsoft.com/office/drawing/2014/main" id="{6E5FC5FD-5570-D4A1-1965-4ED763818B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5086" y="5109990"/>
            <a:ext cx="10902823" cy="1599764"/>
          </a:xfrm>
          <a:prstGeom prst="roundRect">
            <a:avLst>
              <a:gd name="adj" fmla="val 5324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76200" indent="0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None/>
            </a:pPr>
            <a:r>
              <a:rPr lang="en-US" altLang="zh-TW" b="1" dirty="0">
                <a:solidFill>
                  <a:srgbClr val="000C18"/>
                </a:solidFill>
              </a:rPr>
              <a:t>700-850hPa</a:t>
            </a:r>
            <a:r>
              <a:rPr lang="zh-TW" altLang="en-US" b="1" dirty="0">
                <a:solidFill>
                  <a:srgbClr val="000C18"/>
                </a:solidFill>
              </a:rPr>
              <a:t>流場圖顯示：</a:t>
            </a:r>
          </a:p>
          <a:p>
            <a:pPr marL="269875" indent="-193675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rgbClr val="000C18"/>
                </a:solidFill>
              </a:rPr>
              <a:t>西風帶主槽線離開日本，槽後冷空氣堆積於長江出海口附近，仍屬大陸冷高壓持續影響臺灣。</a:t>
            </a:r>
            <a:endParaRPr lang="en-US" altLang="zh-TW" sz="1600" dirty="0">
              <a:solidFill>
                <a:srgbClr val="000C18"/>
              </a:solidFill>
            </a:endParaRPr>
          </a:p>
          <a:p>
            <a:pPr marL="269875" indent="-193675" algn="just" hangingPunct="0">
              <a:lnSpc>
                <a:spcPct val="114000"/>
              </a:lnSpc>
              <a:spcBef>
                <a:spcPts val="0"/>
              </a:spcBef>
              <a:buClr>
                <a:srgbClr val="25A6E0"/>
              </a:buClr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rgbClr val="000C18"/>
                </a:solidFill>
              </a:rPr>
              <a:t>冷空氣由華北經過渤海、東海氣團含有水氣，進而影響臺灣，造成底層水氣增多，迎風面水氣增加。</a:t>
            </a:r>
            <a:endParaRPr lang="en-US" altLang="zh-TW" sz="1600" dirty="0">
              <a:solidFill>
                <a:srgbClr val="000C18"/>
              </a:solidFill>
            </a:endParaRPr>
          </a:p>
        </p:txBody>
      </p:sp>
      <p:sp>
        <p:nvSpPr>
          <p:cNvPr id="107" name="Google Shape;131;p33">
            <a:extLst>
              <a:ext uri="{FF2B5EF4-FFF2-40B4-BE49-F238E27FC236}">
                <a16:creationId xmlns:a16="http://schemas.microsoft.com/office/drawing/2014/main" id="{6CE97318-9098-3CA3-4125-EF85E59C113A}"/>
              </a:ext>
            </a:extLst>
          </p:cNvPr>
          <p:cNvSpPr/>
          <p:nvPr/>
        </p:nvSpPr>
        <p:spPr>
          <a:xfrm>
            <a:off x="5478562" y="935176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AutoShape 2">
            <a:extLst>
              <a:ext uri="{FF2B5EF4-FFF2-40B4-BE49-F238E27FC236}">
                <a16:creationId xmlns:a16="http://schemas.microsoft.com/office/drawing/2014/main" id="{1F9F79EA-8F23-16EA-5464-64CBBEB0A0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2587" y="326555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2" name="AutoShape 2">
            <a:extLst>
              <a:ext uri="{FF2B5EF4-FFF2-40B4-BE49-F238E27FC236}">
                <a16:creationId xmlns:a16="http://schemas.microsoft.com/office/drawing/2014/main" id="{1E4354D7-D7A3-BB5F-50DE-4D0587FAD55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57135" y="359480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3" name="AutoShape 2">
            <a:extLst>
              <a:ext uri="{FF2B5EF4-FFF2-40B4-BE49-F238E27FC236}">
                <a16:creationId xmlns:a16="http://schemas.microsoft.com/office/drawing/2014/main" id="{D16FA1A6-9E97-5BE4-F336-E3E23BEDFB5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04886" y="327980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4" name="Google Shape;138;p33">
            <a:extLst>
              <a:ext uri="{FF2B5EF4-FFF2-40B4-BE49-F238E27FC236}">
                <a16:creationId xmlns:a16="http://schemas.microsoft.com/office/drawing/2014/main" id="{443ABB51-3010-CB77-C688-3811E806C2CC}"/>
              </a:ext>
            </a:extLst>
          </p:cNvPr>
          <p:cNvSpPr txBox="1"/>
          <p:nvPr/>
        </p:nvSpPr>
        <p:spPr>
          <a:xfrm>
            <a:off x="7163571" y="2760277"/>
            <a:ext cx="1641264" cy="578837"/>
          </a:xfrm>
          <a:prstGeom prst="roundRect">
            <a:avLst/>
          </a:prstGeom>
          <a:solidFill>
            <a:srgbClr val="FFFF00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zh-TW" altLang="en-US" sz="16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副熱帶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高壓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altLang="zh-TW" sz="12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Subtropical</a:t>
            </a: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 HIGH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5" name="Google Shape;130;p33">
            <a:extLst>
              <a:ext uri="{FF2B5EF4-FFF2-40B4-BE49-F238E27FC236}">
                <a16:creationId xmlns:a16="http://schemas.microsoft.com/office/drawing/2014/main" id="{9D2ECB14-B940-6A86-A064-3CCC7322D73C}"/>
              </a:ext>
            </a:extLst>
          </p:cNvPr>
          <p:cNvSpPr/>
          <p:nvPr/>
        </p:nvSpPr>
        <p:spPr>
          <a:xfrm>
            <a:off x="6361935" y="2608958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138;p33">
            <a:extLst>
              <a:ext uri="{FF2B5EF4-FFF2-40B4-BE49-F238E27FC236}">
                <a16:creationId xmlns:a16="http://schemas.microsoft.com/office/drawing/2014/main" id="{A9002C4E-6E2C-C548-EF59-FA90F5BACC1D}"/>
              </a:ext>
            </a:extLst>
          </p:cNvPr>
          <p:cNvSpPr txBox="1"/>
          <p:nvPr/>
        </p:nvSpPr>
        <p:spPr>
          <a:xfrm>
            <a:off x="1780971" y="3265557"/>
            <a:ext cx="1641264" cy="578837"/>
          </a:xfrm>
          <a:prstGeom prst="roundRect">
            <a:avLst/>
          </a:prstGeom>
          <a:solidFill>
            <a:srgbClr val="FFFF00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zh-TW" altLang="en-US" sz="1600" b="1" dirty="0">
                <a:latin typeface="Microsoft JhengHei"/>
                <a:ea typeface="Microsoft JhengHei"/>
                <a:cs typeface="Microsoft JhengHei"/>
                <a:sym typeface="Microsoft JhengHei"/>
              </a:rPr>
              <a:t>大陸</a:t>
            </a:r>
            <a:r>
              <a:rPr kumimoji="0" lang="zh-TW" alt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高壓</a:t>
            </a:r>
            <a:endParaRPr kumimoji="0" sz="1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Continental HIGH</a:t>
            </a:r>
            <a:endParaRPr kumimoji="0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" name="Google Shape;130;p33">
            <a:extLst>
              <a:ext uri="{FF2B5EF4-FFF2-40B4-BE49-F238E27FC236}">
                <a16:creationId xmlns:a16="http://schemas.microsoft.com/office/drawing/2014/main" id="{6118DFEB-F158-0F70-C77C-9EAD7B186C7A}"/>
              </a:ext>
            </a:extLst>
          </p:cNvPr>
          <p:cNvSpPr/>
          <p:nvPr/>
        </p:nvSpPr>
        <p:spPr>
          <a:xfrm>
            <a:off x="3164573" y="2434094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手繪多邊形: 圖案 6">
            <a:extLst>
              <a:ext uri="{FF2B5EF4-FFF2-40B4-BE49-F238E27FC236}">
                <a16:creationId xmlns:a16="http://schemas.microsoft.com/office/drawing/2014/main" id="{15CC5741-775B-F052-A21E-4695863EC5EB}"/>
              </a:ext>
            </a:extLst>
          </p:cNvPr>
          <p:cNvSpPr/>
          <p:nvPr/>
        </p:nvSpPr>
        <p:spPr>
          <a:xfrm rot="20811734">
            <a:off x="4863041" y="1586651"/>
            <a:ext cx="902346" cy="1291096"/>
          </a:xfrm>
          <a:custGeom>
            <a:avLst/>
            <a:gdLst>
              <a:gd name="connsiteX0" fmla="*/ 754602 w 754602"/>
              <a:gd name="connsiteY0" fmla="*/ 0 h 1322772"/>
              <a:gd name="connsiteX1" fmla="*/ 630314 w 754602"/>
              <a:gd name="connsiteY1" fmla="*/ 381739 h 1322772"/>
              <a:gd name="connsiteX2" fmla="*/ 443883 w 754602"/>
              <a:gd name="connsiteY2" fmla="*/ 745724 h 1322772"/>
              <a:gd name="connsiteX3" fmla="*/ 0 w 754602"/>
              <a:gd name="connsiteY3" fmla="*/ 1322772 h 1322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602" h="1322772">
                <a:moveTo>
                  <a:pt x="754602" y="0"/>
                </a:moveTo>
                <a:cubicBezTo>
                  <a:pt x="718351" y="128726"/>
                  <a:pt x="682100" y="257452"/>
                  <a:pt x="630314" y="381739"/>
                </a:cubicBezTo>
                <a:cubicBezTo>
                  <a:pt x="578528" y="506026"/>
                  <a:pt x="548935" y="588885"/>
                  <a:pt x="443883" y="745724"/>
                </a:cubicBezTo>
                <a:cubicBezTo>
                  <a:pt x="338831" y="902563"/>
                  <a:pt x="169415" y="1112667"/>
                  <a:pt x="0" y="1322772"/>
                </a:cubicBezTo>
              </a:path>
            </a:pathLst>
          </a:custGeom>
          <a:noFill/>
          <a:ln w="38100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手繪多邊形: 圖案 7">
            <a:extLst>
              <a:ext uri="{FF2B5EF4-FFF2-40B4-BE49-F238E27FC236}">
                <a16:creationId xmlns:a16="http://schemas.microsoft.com/office/drawing/2014/main" id="{E0FDB969-0E74-F626-99ED-4EDABA5FE5C7}"/>
              </a:ext>
            </a:extLst>
          </p:cNvPr>
          <p:cNvSpPr/>
          <p:nvPr/>
        </p:nvSpPr>
        <p:spPr>
          <a:xfrm>
            <a:off x="3667517" y="2485240"/>
            <a:ext cx="3231472" cy="571634"/>
          </a:xfrm>
          <a:custGeom>
            <a:avLst/>
            <a:gdLst>
              <a:gd name="connsiteX0" fmla="*/ 3231472 w 3231472"/>
              <a:gd name="connsiteY0" fmla="*/ 0 h 571634"/>
              <a:gd name="connsiteX1" fmla="*/ 2876365 w 3231472"/>
              <a:gd name="connsiteY1" fmla="*/ 150920 h 571634"/>
              <a:gd name="connsiteX2" fmla="*/ 2334828 w 3231472"/>
              <a:gd name="connsiteY2" fmla="*/ 337351 h 571634"/>
              <a:gd name="connsiteX3" fmla="*/ 1837678 w 3231472"/>
              <a:gd name="connsiteY3" fmla="*/ 461639 h 571634"/>
              <a:gd name="connsiteX4" fmla="*/ 1349406 w 3231472"/>
              <a:gd name="connsiteY4" fmla="*/ 568171 h 571634"/>
              <a:gd name="connsiteX5" fmla="*/ 435006 w 3231472"/>
              <a:gd name="connsiteY5" fmla="*/ 328474 h 571634"/>
              <a:gd name="connsiteX6" fmla="*/ 0 w 3231472"/>
              <a:gd name="connsiteY6" fmla="*/ 346229 h 571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31472" h="571634">
                <a:moveTo>
                  <a:pt x="3231472" y="0"/>
                </a:moveTo>
                <a:cubicBezTo>
                  <a:pt x="3128639" y="47347"/>
                  <a:pt x="3025806" y="94695"/>
                  <a:pt x="2876365" y="150920"/>
                </a:cubicBezTo>
                <a:cubicBezTo>
                  <a:pt x="2726924" y="207145"/>
                  <a:pt x="2507942" y="285565"/>
                  <a:pt x="2334828" y="337351"/>
                </a:cubicBezTo>
                <a:cubicBezTo>
                  <a:pt x="2161714" y="389137"/>
                  <a:pt x="2001915" y="423169"/>
                  <a:pt x="1837678" y="461639"/>
                </a:cubicBezTo>
                <a:cubicBezTo>
                  <a:pt x="1673441" y="500109"/>
                  <a:pt x="1583185" y="590365"/>
                  <a:pt x="1349406" y="568171"/>
                </a:cubicBezTo>
                <a:cubicBezTo>
                  <a:pt x="1115627" y="545977"/>
                  <a:pt x="659907" y="365464"/>
                  <a:pt x="435006" y="328474"/>
                </a:cubicBezTo>
                <a:cubicBezTo>
                  <a:pt x="210105" y="291484"/>
                  <a:pt x="105052" y="318856"/>
                  <a:pt x="0" y="346229"/>
                </a:cubicBezTo>
              </a:path>
            </a:pathLst>
          </a:custGeom>
          <a:noFill/>
          <a:ln w="38100" cap="flat" cmpd="sng">
            <a:solidFill>
              <a:srgbClr val="FFFF00"/>
            </a:solidFill>
            <a:prstDash val="dash"/>
            <a:round/>
            <a:headEnd type="none" w="sm" len="sm"/>
            <a:tailEnd type="none" w="sm" len="sm"/>
          </a:ln>
        </p:spPr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Google Shape;131;p33">
            <a:extLst>
              <a:ext uri="{FF2B5EF4-FFF2-40B4-BE49-F238E27FC236}">
                <a16:creationId xmlns:a16="http://schemas.microsoft.com/office/drawing/2014/main" id="{55299591-B8E1-BA29-3AF1-A0DD7118278A}"/>
              </a:ext>
            </a:extLst>
          </p:cNvPr>
          <p:cNvSpPr/>
          <p:nvPr/>
        </p:nvSpPr>
        <p:spPr>
          <a:xfrm>
            <a:off x="835086" y="4491364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1;p33">
            <a:extLst>
              <a:ext uri="{FF2B5EF4-FFF2-40B4-BE49-F238E27FC236}">
                <a16:creationId xmlns:a16="http://schemas.microsoft.com/office/drawing/2014/main" id="{B93F7EE4-E17F-27DA-B5C1-FB4F3C4F794A}"/>
              </a:ext>
            </a:extLst>
          </p:cNvPr>
          <p:cNvSpPr/>
          <p:nvPr/>
        </p:nvSpPr>
        <p:spPr>
          <a:xfrm>
            <a:off x="6151927" y="4452257"/>
            <a:ext cx="468000" cy="468000"/>
          </a:xfrm>
          <a:prstGeom prst="ellipse">
            <a:avLst/>
          </a:prstGeom>
          <a:solidFill>
            <a:srgbClr val="FF0066">
              <a:alpha val="6941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L</a:t>
            </a:r>
            <a:endParaRPr kumimoji="0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30;p33">
            <a:extLst>
              <a:ext uri="{FF2B5EF4-FFF2-40B4-BE49-F238E27FC236}">
                <a16:creationId xmlns:a16="http://schemas.microsoft.com/office/drawing/2014/main" id="{52C29555-1D0B-DBDF-F4DB-A83C3ABD6FB8}"/>
              </a:ext>
            </a:extLst>
          </p:cNvPr>
          <p:cNvSpPr/>
          <p:nvPr/>
        </p:nvSpPr>
        <p:spPr>
          <a:xfrm>
            <a:off x="1093274" y="2302064"/>
            <a:ext cx="468000" cy="468000"/>
          </a:xfrm>
          <a:prstGeom prst="ellipse">
            <a:avLst/>
          </a:prstGeom>
          <a:solidFill>
            <a:srgbClr val="00B0F0">
              <a:alpha val="7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tabLst/>
              <a:defRPr/>
            </a:pPr>
            <a:r>
              <a:rPr kumimoji="0" lang="en-US" altLang="zh-TW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H</a:t>
            </a:r>
            <a:endParaRPr kumimoji="0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Picture 137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86" y="917939"/>
            <a:ext cx="8164268" cy="40821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60;p34">
            <a:extLst>
              <a:ext uri="{FF2B5EF4-FFF2-40B4-BE49-F238E27FC236}">
                <a16:creationId xmlns:a16="http://schemas.microsoft.com/office/drawing/2014/main" id="{9BF00C8A-1510-4CA4-BA2E-EB64A284138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818460"/>
            <a:ext cx="5400589" cy="1854938"/>
          </a:xfrm>
          <a:prstGeom prst="roundRect">
            <a:avLst>
              <a:gd name="adj" fmla="val 4688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新北東側、宜蘭有短暫雨，雨勢未達大雨等級。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宜蘭縣南澳鄉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西德山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 9.0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監控路段最大降雨：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丁線蘇澳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東澳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(2K+000~17K+000)(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東澳嶺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4.5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4" name="Google Shape;163;p34">
            <a:extLst>
              <a:ext uri="{FF2B5EF4-FFF2-40B4-BE49-F238E27FC236}">
                <a16:creationId xmlns:a16="http://schemas.microsoft.com/office/drawing/2014/main" id="{13C6FB08-62C1-4054-BD8B-F737593090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63999" y="4487587"/>
            <a:ext cx="2774259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昨(24)日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60;p34">
            <a:extLst>
              <a:ext uri="{FF2B5EF4-FFF2-40B4-BE49-F238E27FC236}">
                <a16:creationId xmlns:a16="http://schemas.microsoft.com/office/drawing/2014/main" id="{C2175E2A-9567-4926-A828-9E28F7D80DC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64000" y="4821465"/>
            <a:ext cx="5400589" cy="1851932"/>
          </a:xfrm>
          <a:prstGeom prst="roundRect">
            <a:avLst>
              <a:gd name="adj" fmla="val 3599"/>
            </a:avLst>
          </a:prstGeom>
          <a:solidFill>
            <a:srgbClr val="D3EDF9">
              <a:alpha val="80000"/>
            </a:srgb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84137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00172F"/>
              </a:buClr>
              <a:buSzPts val="1600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新北東側、宜蘭有短暫雨，宜蘭山區有較大雨勢。</a:t>
            </a:r>
            <a:endParaRPr lang="en-US" altLang="zh-TW" sz="1600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本島最大降雨：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宜蘭縣蘇澳鎮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蘇澳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)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 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58.5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  <a:p>
            <a:pPr marL="263525" indent="-180975">
              <a:lnSpc>
                <a:spcPct val="114000"/>
              </a:lnSpc>
              <a:spcAft>
                <a:spcPts val="600"/>
              </a:spcAft>
              <a:buClr>
                <a:srgbClr val="00172F"/>
              </a:buClr>
              <a:buSzPts val="1600"/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監控路段最大降雨：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丁線蘇澳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~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東澳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(2K+000~17K+000)(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東澳嶺</a:t>
            </a:r>
            <a:r>
              <a:rPr lang="en-US" altLang="zh-TW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 46.5</a:t>
            </a:r>
            <a:r>
              <a:rPr lang="zh-TW" altLang="en-US" sz="1600" b="1" dirty="0">
                <a:solidFill>
                  <a:srgbClr val="00172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毫米</a:t>
            </a:r>
            <a:endParaRPr lang="en-US" altLang="zh-TW" sz="1600" b="1" dirty="0">
              <a:solidFill>
                <a:srgbClr val="00172F"/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Microsoft JhengHei"/>
            </a:endParaRPr>
          </a:p>
        </p:txBody>
      </p:sp>
      <p:sp>
        <p:nvSpPr>
          <p:cNvPr id="18" name="Google Shape;163;p34">
            <a:extLst>
              <a:ext uri="{FF2B5EF4-FFF2-40B4-BE49-F238E27FC236}">
                <a16:creationId xmlns:a16="http://schemas.microsoft.com/office/drawing/2014/main" id="{C5E28737-CF5B-4FB6-807F-EE0C1262D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96000" y="4484581"/>
            <a:ext cx="3236536" cy="333878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今(25)日 00-06時 累積雨量</a:t>
            </a:r>
            <a:endParaRPr sz="1600" b="0" i="0" u="none" strike="noStrike" cap="none" dirty="0">
              <a:solidFill>
                <a:schemeClr val="accent2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84189F-B7DE-EC23-3CCD-A8FB0A3E1E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4</a:t>
            </a:fld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9E4F68C-C36A-C739-F408-E3D8444A59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07" r="1895"/>
          <a:stretch/>
        </p:blipFill>
        <p:spPr>
          <a:xfrm>
            <a:off x="1131881" y="886005"/>
            <a:ext cx="3871285" cy="359857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AD27841-B93C-36BD-631C-80AAC0B95B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24"/>
          <a:stretch/>
        </p:blipFill>
        <p:spPr>
          <a:xfrm>
            <a:off x="6956603" y="886005"/>
            <a:ext cx="3871284" cy="352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87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2347057-8853-AA74-D2A7-BEC8E444E9D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829263" y="1045214"/>
            <a:ext cx="1490904" cy="2771006"/>
          </a:xfrm>
          <a:prstGeom prst="rect">
            <a:avLst/>
          </a:prstGeom>
        </p:spPr>
      </p:pic>
      <p:sp>
        <p:nvSpPr>
          <p:cNvPr id="8" name="Google Shape;182;p36">
            <a:extLst>
              <a:ext uri="{FF2B5EF4-FFF2-40B4-BE49-F238E27FC236}">
                <a16:creationId xmlns:a16="http://schemas.microsoft.com/office/drawing/2014/main" id="{0E9A1208-BF91-8951-E0FE-BFDC4A4A07D8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55863" y="839755"/>
            <a:ext cx="5129370" cy="3825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今</a:t>
            </a:r>
            <a:r>
              <a:rPr lang="en-US" altLang="zh-TW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(25)</a:t>
            </a: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2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東北季風持續影響，早晚偏涼，大臺北東側至宜蘭、花蓮沿海有短暫雨。</a:t>
            </a:r>
            <a:endParaRPr lang="en-US" altLang="zh-TW" sz="22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明</a:t>
            </a:r>
            <a:r>
              <a:rPr lang="en-US" altLang="zh-TW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(26)</a:t>
            </a: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2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東北季風稍減，大臺北地區至宜蘭、花蓮沿海仍有短暫雨。</a:t>
            </a:r>
            <a:endParaRPr lang="en-US" altLang="zh-TW" sz="22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後</a:t>
            </a:r>
            <a:r>
              <a:rPr lang="en-US" altLang="zh-TW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(27)</a:t>
            </a:r>
            <a:r>
              <a:rPr lang="zh-TW" altLang="en-US" sz="2200" b="1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日：</a:t>
            </a:r>
            <a:r>
              <a:rPr lang="zh-TW" altLang="en-US" sz="22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東北季風減弱，氣溫回升，迎風面大臺北地區至宜蘭有局部短暫雨。</a:t>
            </a:r>
            <a:endParaRPr lang="en-US" altLang="zh-TW" sz="22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10" name="Google Shape;183;p36">
            <a:extLst>
              <a:ext uri="{FF2B5EF4-FFF2-40B4-BE49-F238E27FC236}">
                <a16:creationId xmlns:a16="http://schemas.microsoft.com/office/drawing/2014/main" id="{671639C6-DDF4-BADB-CB6F-CAC228C72B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303079" y="570514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今(25)日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83;p36">
            <a:extLst>
              <a:ext uri="{FF2B5EF4-FFF2-40B4-BE49-F238E27FC236}">
                <a16:creationId xmlns:a16="http://schemas.microsoft.com/office/drawing/2014/main" id="{F1476CD8-CE13-CAF9-BDC0-8848D84EC43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590419" y="570515"/>
            <a:ext cx="1998812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明(26)日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83;p36">
            <a:extLst>
              <a:ext uri="{FF2B5EF4-FFF2-40B4-BE49-F238E27FC236}">
                <a16:creationId xmlns:a16="http://schemas.microsoft.com/office/drawing/2014/main" id="{F02504B6-F777-0768-CDFD-5D9E4CD5D0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832790" y="567356"/>
            <a:ext cx="1998811" cy="349156"/>
          </a:xfrm>
          <a:prstGeom prst="roundRect">
            <a:avLst>
              <a:gd name="adj" fmla="val 16667"/>
            </a:avLst>
          </a:pr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tabLst/>
              <a:defRPr/>
            </a:pPr>
            <a:r>
              <a:rPr sz="1800" b="1">
                <a:solidFill>
                  <a:srgbClr val="0C3373"/>
                </a:solidFill>
                <a:latin typeface="微軟正黑體"/>
              </a:rPr>
              <a:t>後(27)日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104499">
                  <a:lumMod val="75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92;p1">
            <a:extLst>
              <a:ext uri="{FF2B5EF4-FFF2-40B4-BE49-F238E27FC236}">
                <a16:creationId xmlns:a16="http://schemas.microsoft.com/office/drawing/2014/main" id="{BD256D1F-34D9-FA5C-A275-165EB2B6553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219445" y="3962830"/>
            <a:ext cx="2371354" cy="26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tabLst/>
              <a:defRPr/>
            </a:pP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資料來源：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CWB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NCDR</a:t>
            </a:r>
            <a:r>
              <a:rPr kumimoji="0" lang="zh-TW" alt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、</a:t>
            </a:r>
            <a:r>
              <a:rPr kumimoji="0" lang="en-US" altLang="zh-TW" sz="1100" b="1" i="0" u="none" strike="noStrike" kern="0" cap="none" spc="0" normalizeH="0" baseline="0" noProof="0" dirty="0">
                <a:ln>
                  <a:noFill/>
                </a:ln>
                <a:solidFill>
                  <a:srgbClr val="000C18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IIDP</a:t>
            </a:r>
            <a:endParaRPr kumimoji="0" sz="10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5CBDB625-3AE6-5DF4-E459-A267E32C549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0600" y="3943475"/>
            <a:ext cx="3916335" cy="424061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894A80A-2486-6255-F50B-AA7C384DC8F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1157513" y="6129935"/>
            <a:ext cx="731600" cy="524800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5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BB36CFC2-FDA8-1FFA-AB18-8CC08E50AB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801962"/>
              </p:ext>
            </p:extLst>
          </p:nvPr>
        </p:nvGraphicFramePr>
        <p:xfrm>
          <a:off x="462002" y="4736999"/>
          <a:ext cx="11286656" cy="1874377"/>
        </p:xfrm>
        <a:graphic>
          <a:graphicData uri="http://schemas.openxmlformats.org/drawingml/2006/table">
            <a:tbl>
              <a:tblPr firstRow="1" bandRow="1">
                <a:tableStyleId>{3FCB4079-BDFC-4163-A115-78F2D50C4D1D}</a:tableStyleId>
              </a:tblPr>
              <a:tblGrid>
                <a:gridCol w="1871561">
                  <a:extLst>
                    <a:ext uri="{9D8B030D-6E8A-4147-A177-3AD203B41FA5}">
                      <a16:colId xmlns:a16="http://schemas.microsoft.com/office/drawing/2014/main" val="60404546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4066192631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524861943"/>
                    </a:ext>
                  </a:extLst>
                </a:gridCol>
                <a:gridCol w="3138365">
                  <a:extLst>
                    <a:ext uri="{9D8B030D-6E8A-4147-A177-3AD203B41FA5}">
                      <a16:colId xmlns:a16="http://schemas.microsoft.com/office/drawing/2014/main" val="711258268"/>
                    </a:ext>
                  </a:extLst>
                </a:gridCol>
              </a:tblGrid>
              <a:tr h="309705">
                <a:tc>
                  <a:txBody>
                    <a:bodyPr/>
                    <a:lstStyle/>
                    <a:p>
                      <a:pPr algn="ctr"/>
                      <a:endParaRPr lang="zh-TW" altLang="en-US" sz="1600" b="1" i="0" u="none" strike="noStrike" cap="none" dirty="0">
                        <a:solidFill>
                          <a:schemeClr val="tx1"/>
                        </a:solidFill>
                        <a:latin typeface="Microsoft JhengHei"/>
                        <a:ea typeface="Microsoft JhengHei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今(25)日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明(26)日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後(27)日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4095319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降雨熱區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10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大臺北東側至宜蘭、花蓮沿海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10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大臺北東側至宜蘭、花蓮沿海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10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大臺北東側至宜蘭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378866"/>
                  </a:ext>
                </a:extLst>
              </a:tr>
              <a:tr h="38370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預估日累積雨量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40-60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，近長時大雨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30-50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，近長時大雨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20-40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，局部短暫雨</a:t>
                      </a:r>
                      <a:endParaRPr lang="en-US" altLang="zh-TW" sz="1600" b="0" i="0" u="none" strike="noStrike" cap="none" dirty="0">
                        <a:solidFill>
                          <a:schemeClr val="tx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2510943"/>
                  </a:ext>
                </a:extLst>
              </a:tr>
              <a:tr h="7412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重點注意路段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丁線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丁線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線、台</a:t>
                      </a:r>
                      <a:r>
                        <a:rPr kumimoji="0" lang="en-US" altLang="zh-TW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9</a:t>
                      </a:r>
                      <a:r>
                        <a:rPr kumimoji="0" lang="zh-TW" altLang="en-US" sz="16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C18"/>
                          </a:solidFill>
                          <a:effectLst/>
                          <a:uLnTx/>
                          <a:uFillTx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Arial"/>
                          <a:sym typeface="Arial"/>
                        </a:rPr>
                        <a:t>丁線</a:t>
                      </a:r>
                      <a:endParaRPr kumimoji="0" lang="en-US" altLang="zh-TW" sz="16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C18"/>
                        </a:solidFill>
                        <a:effectLst/>
                        <a:uLnTx/>
                        <a:uFillTx/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Arial"/>
                        <a:sym typeface="Arial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8562967"/>
                  </a:ext>
                </a:extLst>
              </a:tr>
            </a:tbl>
          </a:graphicData>
        </a:graphic>
      </p:graphicFrame>
      <p:sp>
        <p:nvSpPr>
          <p:cNvPr id="20" name="手繪多邊形: 圖案 19" hidden="1">
            <a:extLst>
              <a:ext uri="{FF2B5EF4-FFF2-40B4-BE49-F238E27FC236}">
                <a16:creationId xmlns:a16="http://schemas.microsoft.com/office/drawing/2014/main" id="{F0DBF39B-C869-56DE-68DB-97AED1CFA40D}"/>
              </a:ext>
            </a:extLst>
          </p:cNvPr>
          <p:cNvSpPr/>
          <p:nvPr/>
        </p:nvSpPr>
        <p:spPr>
          <a:xfrm>
            <a:off x="10075583" y="1032660"/>
            <a:ext cx="1471326" cy="2769452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C0D4FAF-0A91-B65C-53A4-FBD92A199F9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35286" y="1019299"/>
            <a:ext cx="1479426" cy="2776511"/>
          </a:xfrm>
          <a:prstGeom prst="rect">
            <a:avLst/>
          </a:prstGeom>
        </p:spPr>
      </p:pic>
      <p:sp>
        <p:nvSpPr>
          <p:cNvPr id="17" name="手繪多邊形: 圖案 16">
            <a:extLst>
              <a:ext uri="{FF2B5EF4-FFF2-40B4-BE49-F238E27FC236}">
                <a16:creationId xmlns:a16="http://schemas.microsoft.com/office/drawing/2014/main" id="{B4F32AF7-1321-409A-9E8D-B3BF7E6F1AB4}"/>
              </a:ext>
            </a:extLst>
          </p:cNvPr>
          <p:cNvSpPr/>
          <p:nvPr/>
        </p:nvSpPr>
        <p:spPr>
          <a:xfrm>
            <a:off x="5554270" y="1037487"/>
            <a:ext cx="1446937" cy="2769709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18" name="手繪多邊形: 圖案 17">
            <a:extLst>
              <a:ext uri="{FF2B5EF4-FFF2-40B4-BE49-F238E27FC236}">
                <a16:creationId xmlns:a16="http://schemas.microsoft.com/office/drawing/2014/main" id="{D180ACDD-6B7E-A1E0-F0B5-3989F591DDEE}"/>
              </a:ext>
            </a:extLst>
          </p:cNvPr>
          <p:cNvSpPr/>
          <p:nvPr/>
        </p:nvSpPr>
        <p:spPr>
          <a:xfrm>
            <a:off x="7841829" y="1039708"/>
            <a:ext cx="1463853" cy="2776511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9A924A8-CC0A-D017-2E0B-D2FF0574C7A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0015965" y="1051307"/>
            <a:ext cx="1490903" cy="2766626"/>
          </a:xfrm>
          <a:prstGeom prst="rect">
            <a:avLst/>
          </a:prstGeom>
        </p:spPr>
      </p:pic>
      <p:sp>
        <p:nvSpPr>
          <p:cNvPr id="21" name="手繪多邊形: 圖案 20">
            <a:extLst>
              <a:ext uri="{FF2B5EF4-FFF2-40B4-BE49-F238E27FC236}">
                <a16:creationId xmlns:a16="http://schemas.microsoft.com/office/drawing/2014/main" id="{24E29B91-5F6D-915F-D618-F9C3DB83F89C}"/>
              </a:ext>
            </a:extLst>
          </p:cNvPr>
          <p:cNvSpPr/>
          <p:nvPr/>
        </p:nvSpPr>
        <p:spPr>
          <a:xfrm>
            <a:off x="10034139" y="1050484"/>
            <a:ext cx="1454975" cy="2765736"/>
          </a:xfrm>
          <a:custGeom>
            <a:avLst/>
            <a:gdLst>
              <a:gd name="connsiteX0" fmla="*/ 1347168 w 1395677"/>
              <a:gd name="connsiteY0" fmla="*/ 130058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47168 w 1395677"/>
              <a:gd name="connsiteY197" fmla="*/ 130058 h 2625710"/>
              <a:gd name="connsiteX0" fmla="*/ 1339548 w 1395677"/>
              <a:gd name="connsiteY0" fmla="*/ 135773 h 2625710"/>
              <a:gd name="connsiteX1" fmla="*/ 1276683 w 1395677"/>
              <a:gd name="connsiteY1" fmla="*/ 131963 h 2625710"/>
              <a:gd name="connsiteX2" fmla="*/ 1225248 w 1395677"/>
              <a:gd name="connsiteY2" fmla="*/ 99578 h 2625710"/>
              <a:gd name="connsiteX3" fmla="*/ 1189053 w 1395677"/>
              <a:gd name="connsiteY3" fmla="*/ 93863 h 2625710"/>
              <a:gd name="connsiteX4" fmla="*/ 1175718 w 1395677"/>
              <a:gd name="connsiteY4" fmla="*/ 63383 h 2625710"/>
              <a:gd name="connsiteX5" fmla="*/ 1141428 w 1395677"/>
              <a:gd name="connsiteY5" fmla="*/ 25283 h 2625710"/>
              <a:gd name="connsiteX6" fmla="*/ 1076658 w 1395677"/>
              <a:gd name="connsiteY6" fmla="*/ 518 h 2625710"/>
              <a:gd name="connsiteX7" fmla="*/ 1006173 w 1395677"/>
              <a:gd name="connsiteY7" fmla="*/ 48143 h 2625710"/>
              <a:gd name="connsiteX8" fmla="*/ 990933 w 1395677"/>
              <a:gd name="connsiteY8" fmla="*/ 91958 h 2625710"/>
              <a:gd name="connsiteX9" fmla="*/ 960453 w 1395677"/>
              <a:gd name="connsiteY9" fmla="*/ 120533 h 2625710"/>
              <a:gd name="connsiteX10" fmla="*/ 895683 w 1395677"/>
              <a:gd name="connsiteY10" fmla="*/ 141488 h 2625710"/>
              <a:gd name="connsiteX11" fmla="*/ 840438 w 1395677"/>
              <a:gd name="connsiteY11" fmla="*/ 151013 h 2625710"/>
              <a:gd name="connsiteX12" fmla="*/ 800433 w 1395677"/>
              <a:gd name="connsiteY12" fmla="*/ 170063 h 2625710"/>
              <a:gd name="connsiteX13" fmla="*/ 743283 w 1395677"/>
              <a:gd name="connsiteY13" fmla="*/ 192923 h 2625710"/>
              <a:gd name="connsiteX14" fmla="*/ 701373 w 1395677"/>
              <a:gd name="connsiteY14" fmla="*/ 219593 h 2625710"/>
              <a:gd name="connsiteX15" fmla="*/ 691848 w 1395677"/>
              <a:gd name="connsiteY15" fmla="*/ 259598 h 2625710"/>
              <a:gd name="connsiteX16" fmla="*/ 644223 w 1395677"/>
              <a:gd name="connsiteY16" fmla="*/ 352943 h 2625710"/>
              <a:gd name="connsiteX17" fmla="*/ 621363 w 1395677"/>
              <a:gd name="connsiteY17" fmla="*/ 385328 h 2625710"/>
              <a:gd name="connsiteX18" fmla="*/ 615648 w 1395677"/>
              <a:gd name="connsiteY18" fmla="*/ 419618 h 2625710"/>
              <a:gd name="connsiteX19" fmla="*/ 606123 w 1395677"/>
              <a:gd name="connsiteY19" fmla="*/ 448193 h 2625710"/>
              <a:gd name="connsiteX20" fmla="*/ 547068 w 1395677"/>
              <a:gd name="connsiteY20" fmla="*/ 503438 h 2625710"/>
              <a:gd name="connsiteX21" fmla="*/ 508968 w 1395677"/>
              <a:gd name="connsiteY21" fmla="*/ 528203 h 2625710"/>
              <a:gd name="connsiteX22" fmla="*/ 482298 w 1395677"/>
              <a:gd name="connsiteY22" fmla="*/ 560588 h 2625710"/>
              <a:gd name="connsiteX23" fmla="*/ 476583 w 1395677"/>
              <a:gd name="connsiteY23" fmla="*/ 600593 h 2625710"/>
              <a:gd name="connsiteX24" fmla="*/ 453723 w 1395677"/>
              <a:gd name="connsiteY24" fmla="*/ 636788 h 2625710"/>
              <a:gd name="connsiteX25" fmla="*/ 419433 w 1395677"/>
              <a:gd name="connsiteY25" fmla="*/ 682508 h 2625710"/>
              <a:gd name="connsiteX26" fmla="*/ 396573 w 1395677"/>
              <a:gd name="connsiteY26" fmla="*/ 726323 h 2625710"/>
              <a:gd name="connsiteX27" fmla="*/ 373713 w 1395677"/>
              <a:gd name="connsiteY27" fmla="*/ 770138 h 2625710"/>
              <a:gd name="connsiteX28" fmla="*/ 339423 w 1395677"/>
              <a:gd name="connsiteY28" fmla="*/ 810143 h 2625710"/>
              <a:gd name="connsiteX29" fmla="*/ 312753 w 1395677"/>
              <a:gd name="connsiteY29" fmla="*/ 831098 h 2625710"/>
              <a:gd name="connsiteX30" fmla="*/ 324183 w 1395677"/>
              <a:gd name="connsiteY30" fmla="*/ 861578 h 2625710"/>
              <a:gd name="connsiteX31" fmla="*/ 297513 w 1395677"/>
              <a:gd name="connsiteY31" fmla="*/ 882533 h 2625710"/>
              <a:gd name="connsiteX32" fmla="*/ 268938 w 1395677"/>
              <a:gd name="connsiteY32" fmla="*/ 909203 h 2625710"/>
              <a:gd name="connsiteX33" fmla="*/ 255603 w 1395677"/>
              <a:gd name="connsiteY33" fmla="*/ 933968 h 2625710"/>
              <a:gd name="connsiteX34" fmla="*/ 242268 w 1395677"/>
              <a:gd name="connsiteY34" fmla="*/ 956828 h 2625710"/>
              <a:gd name="connsiteX35" fmla="*/ 249888 w 1395677"/>
              <a:gd name="connsiteY35" fmla="*/ 964448 h 2625710"/>
              <a:gd name="connsiteX36" fmla="*/ 240363 w 1395677"/>
              <a:gd name="connsiteY36" fmla="*/ 983498 h 2625710"/>
              <a:gd name="connsiteX37" fmla="*/ 236553 w 1395677"/>
              <a:gd name="connsiteY37" fmla="*/ 1004453 h 2625710"/>
              <a:gd name="connsiteX38" fmla="*/ 223218 w 1395677"/>
              <a:gd name="connsiteY38" fmla="*/ 1015883 h 2625710"/>
              <a:gd name="connsiteX39" fmla="*/ 215598 w 1395677"/>
              <a:gd name="connsiteY39" fmla="*/ 1023503 h 2625710"/>
              <a:gd name="connsiteX40" fmla="*/ 204168 w 1395677"/>
              <a:gd name="connsiteY40" fmla="*/ 1042553 h 2625710"/>
              <a:gd name="connsiteX41" fmla="*/ 207978 w 1395677"/>
              <a:gd name="connsiteY41" fmla="*/ 1053983 h 2625710"/>
              <a:gd name="connsiteX42" fmla="*/ 196548 w 1395677"/>
              <a:gd name="connsiteY42" fmla="*/ 1074938 h 2625710"/>
              <a:gd name="connsiteX43" fmla="*/ 167973 w 1395677"/>
              <a:gd name="connsiteY43" fmla="*/ 1118753 h 2625710"/>
              <a:gd name="connsiteX44" fmla="*/ 110823 w 1395677"/>
              <a:gd name="connsiteY44" fmla="*/ 1156853 h 2625710"/>
              <a:gd name="connsiteX45" fmla="*/ 93678 w 1395677"/>
              <a:gd name="connsiteY45" fmla="*/ 1177808 h 2625710"/>
              <a:gd name="connsiteX46" fmla="*/ 105108 w 1395677"/>
              <a:gd name="connsiteY46" fmla="*/ 1217813 h 2625710"/>
              <a:gd name="connsiteX47" fmla="*/ 95583 w 1395677"/>
              <a:gd name="connsiteY47" fmla="*/ 1254008 h 2625710"/>
              <a:gd name="connsiteX48" fmla="*/ 86058 w 1395677"/>
              <a:gd name="connsiteY48" fmla="*/ 1286393 h 2625710"/>
              <a:gd name="connsiteX49" fmla="*/ 86058 w 1395677"/>
              <a:gd name="connsiteY49" fmla="*/ 1334018 h 2625710"/>
              <a:gd name="connsiteX50" fmla="*/ 80343 w 1395677"/>
              <a:gd name="connsiteY50" fmla="*/ 1374023 h 2625710"/>
              <a:gd name="connsiteX51" fmla="*/ 70818 w 1395677"/>
              <a:gd name="connsiteY51" fmla="*/ 1387358 h 2625710"/>
              <a:gd name="connsiteX52" fmla="*/ 80343 w 1395677"/>
              <a:gd name="connsiteY52" fmla="*/ 1423553 h 2625710"/>
              <a:gd name="connsiteX53" fmla="*/ 84153 w 1395677"/>
              <a:gd name="connsiteY53" fmla="*/ 1461653 h 2625710"/>
              <a:gd name="connsiteX54" fmla="*/ 74628 w 1395677"/>
              <a:gd name="connsiteY54" fmla="*/ 1484513 h 2625710"/>
              <a:gd name="connsiteX55" fmla="*/ 59388 w 1395677"/>
              <a:gd name="connsiteY55" fmla="*/ 1528328 h 2625710"/>
              <a:gd name="connsiteX56" fmla="*/ 53673 w 1395677"/>
              <a:gd name="connsiteY56" fmla="*/ 1572143 h 2625710"/>
              <a:gd name="connsiteX57" fmla="*/ 34623 w 1395677"/>
              <a:gd name="connsiteY57" fmla="*/ 1623578 h 2625710"/>
              <a:gd name="connsiteX58" fmla="*/ 17478 w 1395677"/>
              <a:gd name="connsiteY58" fmla="*/ 1657868 h 2625710"/>
              <a:gd name="connsiteX59" fmla="*/ 6048 w 1395677"/>
              <a:gd name="connsiteY59" fmla="*/ 1690253 h 2625710"/>
              <a:gd name="connsiteX60" fmla="*/ 333 w 1395677"/>
              <a:gd name="connsiteY60" fmla="*/ 1707398 h 2625710"/>
              <a:gd name="connsiteX61" fmla="*/ 15573 w 1395677"/>
              <a:gd name="connsiteY61" fmla="*/ 1734068 h 2625710"/>
              <a:gd name="connsiteX62" fmla="*/ 44148 w 1395677"/>
              <a:gd name="connsiteY62" fmla="*/ 1762643 h 2625710"/>
              <a:gd name="connsiteX63" fmla="*/ 78438 w 1395677"/>
              <a:gd name="connsiteY63" fmla="*/ 1789313 h 2625710"/>
              <a:gd name="connsiteX64" fmla="*/ 101298 w 1395677"/>
              <a:gd name="connsiteY64" fmla="*/ 1821698 h 2625710"/>
              <a:gd name="connsiteX65" fmla="*/ 114633 w 1395677"/>
              <a:gd name="connsiteY65" fmla="*/ 1859798 h 2625710"/>
              <a:gd name="connsiteX66" fmla="*/ 129873 w 1395677"/>
              <a:gd name="connsiteY66" fmla="*/ 1932188 h 2625710"/>
              <a:gd name="connsiteX67" fmla="*/ 169878 w 1395677"/>
              <a:gd name="connsiteY67" fmla="*/ 2000768 h 2625710"/>
              <a:gd name="connsiteX68" fmla="*/ 158448 w 1395677"/>
              <a:gd name="connsiteY68" fmla="*/ 2044583 h 2625710"/>
              <a:gd name="connsiteX69" fmla="*/ 183213 w 1395677"/>
              <a:gd name="connsiteY69" fmla="*/ 2090303 h 2625710"/>
              <a:gd name="connsiteX70" fmla="*/ 206073 w 1395677"/>
              <a:gd name="connsiteY70" fmla="*/ 2115068 h 2625710"/>
              <a:gd name="connsiteX71" fmla="*/ 240363 w 1395677"/>
              <a:gd name="connsiteY71" fmla="*/ 2155073 h 2625710"/>
              <a:gd name="connsiteX72" fmla="*/ 270843 w 1395677"/>
              <a:gd name="connsiteY72" fmla="*/ 2174123 h 2625710"/>
              <a:gd name="connsiteX73" fmla="*/ 289893 w 1395677"/>
              <a:gd name="connsiteY73" fmla="*/ 2189363 h 2625710"/>
              <a:gd name="connsiteX74" fmla="*/ 322278 w 1395677"/>
              <a:gd name="connsiteY74" fmla="*/ 2212223 h 2625710"/>
              <a:gd name="connsiteX75" fmla="*/ 362283 w 1395677"/>
              <a:gd name="connsiteY75" fmla="*/ 2238893 h 2625710"/>
              <a:gd name="connsiteX76" fmla="*/ 392763 w 1395677"/>
              <a:gd name="connsiteY76" fmla="*/ 2254133 h 2625710"/>
              <a:gd name="connsiteX77" fmla="*/ 425148 w 1395677"/>
              <a:gd name="connsiteY77" fmla="*/ 2282708 h 2625710"/>
              <a:gd name="connsiteX78" fmla="*/ 457533 w 1395677"/>
              <a:gd name="connsiteY78" fmla="*/ 2330333 h 2625710"/>
              <a:gd name="connsiteX79" fmla="*/ 463248 w 1395677"/>
              <a:gd name="connsiteY79" fmla="*/ 2372243 h 2625710"/>
              <a:gd name="connsiteX80" fmla="*/ 478488 w 1395677"/>
              <a:gd name="connsiteY80" fmla="*/ 2419868 h 2625710"/>
              <a:gd name="connsiteX81" fmla="*/ 491823 w 1395677"/>
              <a:gd name="connsiteY81" fmla="*/ 2467493 h 2625710"/>
              <a:gd name="connsiteX82" fmla="*/ 480393 w 1395677"/>
              <a:gd name="connsiteY82" fmla="*/ 2513213 h 2625710"/>
              <a:gd name="connsiteX83" fmla="*/ 482298 w 1395677"/>
              <a:gd name="connsiteY83" fmla="*/ 2528453 h 2625710"/>
              <a:gd name="connsiteX84" fmla="*/ 499443 w 1395677"/>
              <a:gd name="connsiteY84" fmla="*/ 2558933 h 2625710"/>
              <a:gd name="connsiteX85" fmla="*/ 495633 w 1395677"/>
              <a:gd name="connsiteY85" fmla="*/ 2593223 h 2625710"/>
              <a:gd name="connsiteX86" fmla="*/ 512778 w 1395677"/>
              <a:gd name="connsiteY86" fmla="*/ 2602748 h 2625710"/>
              <a:gd name="connsiteX87" fmla="*/ 522303 w 1395677"/>
              <a:gd name="connsiteY87" fmla="*/ 2587508 h 2625710"/>
              <a:gd name="connsiteX88" fmla="*/ 535638 w 1395677"/>
              <a:gd name="connsiteY88" fmla="*/ 2577983 h 2625710"/>
              <a:gd name="connsiteX89" fmla="*/ 568023 w 1395677"/>
              <a:gd name="connsiteY89" fmla="*/ 2602748 h 2625710"/>
              <a:gd name="connsiteX90" fmla="*/ 606123 w 1395677"/>
              <a:gd name="connsiteY90" fmla="*/ 2625608 h 2625710"/>
              <a:gd name="connsiteX91" fmla="*/ 602313 w 1395677"/>
              <a:gd name="connsiteY91" fmla="*/ 2610368 h 2625710"/>
              <a:gd name="connsiteX92" fmla="*/ 600408 w 1395677"/>
              <a:gd name="connsiteY92" fmla="*/ 2591318 h 2625710"/>
              <a:gd name="connsiteX93" fmla="*/ 596598 w 1395677"/>
              <a:gd name="connsiteY93" fmla="*/ 2557028 h 2625710"/>
              <a:gd name="connsiteX94" fmla="*/ 606123 w 1395677"/>
              <a:gd name="connsiteY94" fmla="*/ 2543693 h 2625710"/>
              <a:gd name="connsiteX95" fmla="*/ 619458 w 1395677"/>
              <a:gd name="connsiteY95" fmla="*/ 2528453 h 2625710"/>
              <a:gd name="connsiteX96" fmla="*/ 630888 w 1395677"/>
              <a:gd name="connsiteY96" fmla="*/ 2517023 h 2625710"/>
              <a:gd name="connsiteX97" fmla="*/ 625173 w 1395677"/>
              <a:gd name="connsiteY97" fmla="*/ 2499878 h 2625710"/>
              <a:gd name="connsiteX98" fmla="*/ 625173 w 1395677"/>
              <a:gd name="connsiteY98" fmla="*/ 2471303 h 2625710"/>
              <a:gd name="connsiteX99" fmla="*/ 628983 w 1395677"/>
              <a:gd name="connsiteY99" fmla="*/ 2429393 h 2625710"/>
              <a:gd name="connsiteX100" fmla="*/ 628983 w 1395677"/>
              <a:gd name="connsiteY100" fmla="*/ 2395103 h 2625710"/>
              <a:gd name="connsiteX101" fmla="*/ 628983 w 1395677"/>
              <a:gd name="connsiteY101" fmla="*/ 2343668 h 2625710"/>
              <a:gd name="connsiteX102" fmla="*/ 625173 w 1395677"/>
              <a:gd name="connsiteY102" fmla="*/ 2309378 h 2625710"/>
              <a:gd name="connsiteX103" fmla="*/ 625173 w 1395677"/>
              <a:gd name="connsiteY103" fmla="*/ 2290328 h 2625710"/>
              <a:gd name="connsiteX104" fmla="*/ 636603 w 1395677"/>
              <a:gd name="connsiteY104" fmla="*/ 2269373 h 2625710"/>
              <a:gd name="connsiteX105" fmla="*/ 655653 w 1395677"/>
              <a:gd name="connsiteY105" fmla="*/ 2227463 h 2625710"/>
              <a:gd name="connsiteX106" fmla="*/ 670893 w 1395677"/>
              <a:gd name="connsiteY106" fmla="*/ 2170313 h 2625710"/>
              <a:gd name="connsiteX107" fmla="*/ 680418 w 1395677"/>
              <a:gd name="connsiteY107" fmla="*/ 2137928 h 2625710"/>
              <a:gd name="connsiteX108" fmla="*/ 686133 w 1395677"/>
              <a:gd name="connsiteY108" fmla="*/ 2113163 h 2625710"/>
              <a:gd name="connsiteX109" fmla="*/ 693753 w 1395677"/>
              <a:gd name="connsiteY109" fmla="*/ 2103638 h 2625710"/>
              <a:gd name="connsiteX110" fmla="*/ 707088 w 1395677"/>
              <a:gd name="connsiteY110" fmla="*/ 2094113 h 2625710"/>
              <a:gd name="connsiteX111" fmla="*/ 712803 w 1395677"/>
              <a:gd name="connsiteY111" fmla="*/ 2059823 h 2625710"/>
              <a:gd name="connsiteX112" fmla="*/ 714708 w 1395677"/>
              <a:gd name="connsiteY112" fmla="*/ 2033153 h 2625710"/>
              <a:gd name="connsiteX113" fmla="*/ 781383 w 1395677"/>
              <a:gd name="connsiteY113" fmla="*/ 1993148 h 2625710"/>
              <a:gd name="connsiteX114" fmla="*/ 830913 w 1395677"/>
              <a:gd name="connsiteY114" fmla="*/ 1955048 h 2625710"/>
              <a:gd name="connsiteX115" fmla="*/ 842343 w 1395677"/>
              <a:gd name="connsiteY115" fmla="*/ 1934093 h 2625710"/>
              <a:gd name="connsiteX116" fmla="*/ 838533 w 1395677"/>
              <a:gd name="connsiteY116" fmla="*/ 1909328 h 2625710"/>
              <a:gd name="connsiteX117" fmla="*/ 838533 w 1395677"/>
              <a:gd name="connsiteY117" fmla="*/ 1882658 h 2625710"/>
              <a:gd name="connsiteX118" fmla="*/ 869013 w 1395677"/>
              <a:gd name="connsiteY118" fmla="*/ 1875038 h 2625710"/>
              <a:gd name="connsiteX119" fmla="*/ 884253 w 1395677"/>
              <a:gd name="connsiteY119" fmla="*/ 1852178 h 2625710"/>
              <a:gd name="connsiteX120" fmla="*/ 901398 w 1395677"/>
              <a:gd name="connsiteY120" fmla="*/ 1819793 h 2625710"/>
              <a:gd name="connsiteX121" fmla="*/ 922353 w 1395677"/>
              <a:gd name="connsiteY121" fmla="*/ 1806458 h 2625710"/>
              <a:gd name="connsiteX122" fmla="*/ 935688 w 1395677"/>
              <a:gd name="connsiteY122" fmla="*/ 1775978 h 2625710"/>
              <a:gd name="connsiteX123" fmla="*/ 945213 w 1395677"/>
              <a:gd name="connsiteY123" fmla="*/ 1755023 h 2625710"/>
              <a:gd name="connsiteX124" fmla="*/ 947118 w 1395677"/>
              <a:gd name="connsiteY124" fmla="*/ 1724543 h 2625710"/>
              <a:gd name="connsiteX125" fmla="*/ 969978 w 1395677"/>
              <a:gd name="connsiteY125" fmla="*/ 1703588 h 2625710"/>
              <a:gd name="connsiteX126" fmla="*/ 996648 w 1395677"/>
              <a:gd name="connsiteY126" fmla="*/ 1684538 h 2625710"/>
              <a:gd name="connsiteX127" fmla="*/ 998553 w 1395677"/>
              <a:gd name="connsiteY127" fmla="*/ 1673108 h 2625710"/>
              <a:gd name="connsiteX128" fmla="*/ 998553 w 1395677"/>
              <a:gd name="connsiteY128" fmla="*/ 1659773 h 2625710"/>
              <a:gd name="connsiteX129" fmla="*/ 990933 w 1395677"/>
              <a:gd name="connsiteY129" fmla="*/ 1629293 h 2625710"/>
              <a:gd name="connsiteX130" fmla="*/ 983313 w 1395677"/>
              <a:gd name="connsiteY130" fmla="*/ 1619768 h 2625710"/>
              <a:gd name="connsiteX131" fmla="*/ 996648 w 1395677"/>
              <a:gd name="connsiteY131" fmla="*/ 1614053 h 2625710"/>
              <a:gd name="connsiteX132" fmla="*/ 1004268 w 1395677"/>
              <a:gd name="connsiteY132" fmla="*/ 1585478 h 2625710"/>
              <a:gd name="connsiteX133" fmla="*/ 1009983 w 1395677"/>
              <a:gd name="connsiteY133" fmla="*/ 1568333 h 2625710"/>
              <a:gd name="connsiteX134" fmla="*/ 1017603 w 1395677"/>
              <a:gd name="connsiteY134" fmla="*/ 1543568 h 2625710"/>
              <a:gd name="connsiteX135" fmla="*/ 1029033 w 1395677"/>
              <a:gd name="connsiteY135" fmla="*/ 1526423 h 2625710"/>
              <a:gd name="connsiteX136" fmla="*/ 1036653 w 1395677"/>
              <a:gd name="connsiteY136" fmla="*/ 1526423 h 2625710"/>
              <a:gd name="connsiteX137" fmla="*/ 1036653 w 1395677"/>
              <a:gd name="connsiteY137" fmla="*/ 1505468 h 2625710"/>
              <a:gd name="connsiteX138" fmla="*/ 1042368 w 1395677"/>
              <a:gd name="connsiteY138" fmla="*/ 1484513 h 2625710"/>
              <a:gd name="connsiteX139" fmla="*/ 1055703 w 1395677"/>
              <a:gd name="connsiteY139" fmla="*/ 1448318 h 2625710"/>
              <a:gd name="connsiteX140" fmla="*/ 1057608 w 1395677"/>
              <a:gd name="connsiteY140" fmla="*/ 1423553 h 2625710"/>
              <a:gd name="connsiteX141" fmla="*/ 1067133 w 1395677"/>
              <a:gd name="connsiteY141" fmla="*/ 1410218 h 2625710"/>
              <a:gd name="connsiteX142" fmla="*/ 1069038 w 1395677"/>
              <a:gd name="connsiteY142" fmla="*/ 1398788 h 2625710"/>
              <a:gd name="connsiteX143" fmla="*/ 1061418 w 1395677"/>
              <a:gd name="connsiteY143" fmla="*/ 1366403 h 2625710"/>
              <a:gd name="connsiteX144" fmla="*/ 1069038 w 1395677"/>
              <a:gd name="connsiteY144" fmla="*/ 1347353 h 2625710"/>
              <a:gd name="connsiteX145" fmla="*/ 1076658 w 1395677"/>
              <a:gd name="connsiteY145" fmla="*/ 1311158 h 2625710"/>
              <a:gd name="connsiteX146" fmla="*/ 1086183 w 1395677"/>
              <a:gd name="connsiteY146" fmla="*/ 1295918 h 2625710"/>
              <a:gd name="connsiteX147" fmla="*/ 1086183 w 1395677"/>
              <a:gd name="connsiteY147" fmla="*/ 1273058 h 2625710"/>
              <a:gd name="connsiteX148" fmla="*/ 1086183 w 1395677"/>
              <a:gd name="connsiteY148" fmla="*/ 1248293 h 2625710"/>
              <a:gd name="connsiteX149" fmla="*/ 1093803 w 1395677"/>
              <a:gd name="connsiteY149" fmla="*/ 1217813 h 2625710"/>
              <a:gd name="connsiteX150" fmla="*/ 1095708 w 1395677"/>
              <a:gd name="connsiteY150" fmla="*/ 1204478 h 2625710"/>
              <a:gd name="connsiteX151" fmla="*/ 1107138 w 1395677"/>
              <a:gd name="connsiteY151" fmla="*/ 1191143 h 2625710"/>
              <a:gd name="connsiteX152" fmla="*/ 1107138 w 1395677"/>
              <a:gd name="connsiteY152" fmla="*/ 1166378 h 2625710"/>
              <a:gd name="connsiteX153" fmla="*/ 1107138 w 1395677"/>
              <a:gd name="connsiteY153" fmla="*/ 1141613 h 2625710"/>
              <a:gd name="connsiteX154" fmla="*/ 1120473 w 1395677"/>
              <a:gd name="connsiteY154" fmla="*/ 1122563 h 2625710"/>
              <a:gd name="connsiteX155" fmla="*/ 1128093 w 1395677"/>
              <a:gd name="connsiteY155" fmla="*/ 1093988 h 2625710"/>
              <a:gd name="connsiteX156" fmla="*/ 1129998 w 1395677"/>
              <a:gd name="connsiteY156" fmla="*/ 1067318 h 2625710"/>
              <a:gd name="connsiteX157" fmla="*/ 1139523 w 1395677"/>
              <a:gd name="connsiteY157" fmla="*/ 1053983 h 2625710"/>
              <a:gd name="connsiteX158" fmla="*/ 1124283 w 1395677"/>
              <a:gd name="connsiteY158" fmla="*/ 1033028 h 2625710"/>
              <a:gd name="connsiteX159" fmla="*/ 1150953 w 1395677"/>
              <a:gd name="connsiteY159" fmla="*/ 1015883 h 2625710"/>
              <a:gd name="connsiteX160" fmla="*/ 1152858 w 1395677"/>
              <a:gd name="connsiteY160" fmla="*/ 994928 h 2625710"/>
              <a:gd name="connsiteX161" fmla="*/ 1141428 w 1395677"/>
              <a:gd name="connsiteY161" fmla="*/ 962543 h 2625710"/>
              <a:gd name="connsiteX162" fmla="*/ 1137618 w 1395677"/>
              <a:gd name="connsiteY162" fmla="*/ 937778 h 2625710"/>
              <a:gd name="connsiteX163" fmla="*/ 1143333 w 1395677"/>
              <a:gd name="connsiteY163" fmla="*/ 924443 h 2625710"/>
              <a:gd name="connsiteX164" fmla="*/ 1168098 w 1395677"/>
              <a:gd name="connsiteY164" fmla="*/ 911108 h 2625710"/>
              <a:gd name="connsiteX165" fmla="*/ 1173813 w 1395677"/>
              <a:gd name="connsiteY165" fmla="*/ 890153 h 2625710"/>
              <a:gd name="connsiteX166" fmla="*/ 1168098 w 1395677"/>
              <a:gd name="connsiteY166" fmla="*/ 867293 h 2625710"/>
              <a:gd name="connsiteX167" fmla="*/ 1171908 w 1395677"/>
              <a:gd name="connsiteY167" fmla="*/ 840623 h 2625710"/>
              <a:gd name="connsiteX168" fmla="*/ 1192863 w 1395677"/>
              <a:gd name="connsiteY168" fmla="*/ 827288 h 2625710"/>
              <a:gd name="connsiteX169" fmla="*/ 1217628 w 1395677"/>
              <a:gd name="connsiteY169" fmla="*/ 808238 h 2625710"/>
              <a:gd name="connsiteX170" fmla="*/ 1227153 w 1395677"/>
              <a:gd name="connsiteY170" fmla="*/ 794903 h 2625710"/>
              <a:gd name="connsiteX171" fmla="*/ 1244298 w 1395677"/>
              <a:gd name="connsiteY171" fmla="*/ 762518 h 2625710"/>
              <a:gd name="connsiteX172" fmla="*/ 1251918 w 1395677"/>
              <a:gd name="connsiteY172" fmla="*/ 735848 h 2625710"/>
              <a:gd name="connsiteX173" fmla="*/ 1257633 w 1395677"/>
              <a:gd name="connsiteY173" fmla="*/ 712988 h 2625710"/>
              <a:gd name="connsiteX174" fmla="*/ 1263348 w 1395677"/>
              <a:gd name="connsiteY174" fmla="*/ 684413 h 2625710"/>
              <a:gd name="connsiteX175" fmla="*/ 1263348 w 1395677"/>
              <a:gd name="connsiteY175" fmla="*/ 665363 h 2625710"/>
              <a:gd name="connsiteX176" fmla="*/ 1280493 w 1395677"/>
              <a:gd name="connsiteY176" fmla="*/ 648218 h 2625710"/>
              <a:gd name="connsiteX177" fmla="*/ 1301448 w 1395677"/>
              <a:gd name="connsiteY177" fmla="*/ 623453 h 2625710"/>
              <a:gd name="connsiteX178" fmla="*/ 1297638 w 1395677"/>
              <a:gd name="connsiteY178" fmla="*/ 608213 h 2625710"/>
              <a:gd name="connsiteX179" fmla="*/ 1318593 w 1395677"/>
              <a:gd name="connsiteY179" fmla="*/ 587258 h 2625710"/>
              <a:gd name="connsiteX180" fmla="*/ 1318593 w 1395677"/>
              <a:gd name="connsiteY180" fmla="*/ 566303 h 2625710"/>
              <a:gd name="connsiteX181" fmla="*/ 1309068 w 1395677"/>
              <a:gd name="connsiteY181" fmla="*/ 537728 h 2625710"/>
              <a:gd name="connsiteX182" fmla="*/ 1295733 w 1395677"/>
              <a:gd name="connsiteY182" fmla="*/ 499628 h 2625710"/>
              <a:gd name="connsiteX183" fmla="*/ 1290018 w 1395677"/>
              <a:gd name="connsiteY183" fmla="*/ 463433 h 2625710"/>
              <a:gd name="connsiteX184" fmla="*/ 1278588 w 1395677"/>
              <a:gd name="connsiteY184" fmla="*/ 406283 h 2625710"/>
              <a:gd name="connsiteX185" fmla="*/ 1278588 w 1395677"/>
              <a:gd name="connsiteY185" fmla="*/ 370088 h 2625710"/>
              <a:gd name="connsiteX186" fmla="*/ 1282398 w 1395677"/>
              <a:gd name="connsiteY186" fmla="*/ 335798 h 2625710"/>
              <a:gd name="connsiteX187" fmla="*/ 1303353 w 1395677"/>
              <a:gd name="connsiteY187" fmla="*/ 307223 h 2625710"/>
              <a:gd name="connsiteX188" fmla="*/ 1326213 w 1395677"/>
              <a:gd name="connsiteY188" fmla="*/ 271028 h 2625710"/>
              <a:gd name="connsiteX189" fmla="*/ 1341453 w 1395677"/>
              <a:gd name="connsiteY189" fmla="*/ 255788 h 2625710"/>
              <a:gd name="connsiteX190" fmla="*/ 1354788 w 1395677"/>
              <a:gd name="connsiteY190" fmla="*/ 244358 h 2625710"/>
              <a:gd name="connsiteX191" fmla="*/ 1377648 w 1395677"/>
              <a:gd name="connsiteY191" fmla="*/ 236738 h 2625710"/>
              <a:gd name="connsiteX192" fmla="*/ 1394793 w 1395677"/>
              <a:gd name="connsiteY192" fmla="*/ 221498 h 2625710"/>
              <a:gd name="connsiteX193" fmla="*/ 1390983 w 1395677"/>
              <a:gd name="connsiteY193" fmla="*/ 217688 h 2625710"/>
              <a:gd name="connsiteX194" fmla="*/ 1371933 w 1395677"/>
              <a:gd name="connsiteY194" fmla="*/ 211973 h 2625710"/>
              <a:gd name="connsiteX195" fmla="*/ 1358598 w 1395677"/>
              <a:gd name="connsiteY195" fmla="*/ 206258 h 2625710"/>
              <a:gd name="connsiteX196" fmla="*/ 1354788 w 1395677"/>
              <a:gd name="connsiteY196" fmla="*/ 196733 h 2625710"/>
              <a:gd name="connsiteX197" fmla="*/ 1339548 w 1395677"/>
              <a:gd name="connsiteY197" fmla="*/ 135773 h 2625710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73713 w 1395677"/>
              <a:gd name="connsiteY27" fmla="*/ 770165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9423 w 1395677"/>
              <a:gd name="connsiteY28" fmla="*/ 810170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  <a:gd name="connsiteX0" fmla="*/ 1339548 w 1395677"/>
              <a:gd name="connsiteY0" fmla="*/ 135800 h 2625737"/>
              <a:gd name="connsiteX1" fmla="*/ 1276683 w 1395677"/>
              <a:gd name="connsiteY1" fmla="*/ 131990 h 2625737"/>
              <a:gd name="connsiteX2" fmla="*/ 1225248 w 1395677"/>
              <a:gd name="connsiteY2" fmla="*/ 99605 h 2625737"/>
              <a:gd name="connsiteX3" fmla="*/ 1189053 w 1395677"/>
              <a:gd name="connsiteY3" fmla="*/ 93890 h 2625737"/>
              <a:gd name="connsiteX4" fmla="*/ 1153810 w 1395677"/>
              <a:gd name="connsiteY4" fmla="*/ 70077 h 2625737"/>
              <a:gd name="connsiteX5" fmla="*/ 1141428 w 1395677"/>
              <a:gd name="connsiteY5" fmla="*/ 25310 h 2625737"/>
              <a:gd name="connsiteX6" fmla="*/ 1076658 w 1395677"/>
              <a:gd name="connsiteY6" fmla="*/ 545 h 2625737"/>
              <a:gd name="connsiteX7" fmla="*/ 1006173 w 1395677"/>
              <a:gd name="connsiteY7" fmla="*/ 48170 h 2625737"/>
              <a:gd name="connsiteX8" fmla="*/ 990933 w 1395677"/>
              <a:gd name="connsiteY8" fmla="*/ 91985 h 2625737"/>
              <a:gd name="connsiteX9" fmla="*/ 960453 w 1395677"/>
              <a:gd name="connsiteY9" fmla="*/ 120560 h 2625737"/>
              <a:gd name="connsiteX10" fmla="*/ 895683 w 1395677"/>
              <a:gd name="connsiteY10" fmla="*/ 141515 h 2625737"/>
              <a:gd name="connsiteX11" fmla="*/ 840438 w 1395677"/>
              <a:gd name="connsiteY11" fmla="*/ 151040 h 2625737"/>
              <a:gd name="connsiteX12" fmla="*/ 800433 w 1395677"/>
              <a:gd name="connsiteY12" fmla="*/ 170090 h 2625737"/>
              <a:gd name="connsiteX13" fmla="*/ 743283 w 1395677"/>
              <a:gd name="connsiteY13" fmla="*/ 192950 h 2625737"/>
              <a:gd name="connsiteX14" fmla="*/ 701373 w 1395677"/>
              <a:gd name="connsiteY14" fmla="*/ 219620 h 2625737"/>
              <a:gd name="connsiteX15" fmla="*/ 691848 w 1395677"/>
              <a:gd name="connsiteY15" fmla="*/ 259625 h 2625737"/>
              <a:gd name="connsiteX16" fmla="*/ 644223 w 1395677"/>
              <a:gd name="connsiteY16" fmla="*/ 352970 h 2625737"/>
              <a:gd name="connsiteX17" fmla="*/ 621363 w 1395677"/>
              <a:gd name="connsiteY17" fmla="*/ 385355 h 2625737"/>
              <a:gd name="connsiteX18" fmla="*/ 615648 w 1395677"/>
              <a:gd name="connsiteY18" fmla="*/ 419645 h 2625737"/>
              <a:gd name="connsiteX19" fmla="*/ 606123 w 1395677"/>
              <a:gd name="connsiteY19" fmla="*/ 448220 h 2625737"/>
              <a:gd name="connsiteX20" fmla="*/ 547068 w 1395677"/>
              <a:gd name="connsiteY20" fmla="*/ 503465 h 2625737"/>
              <a:gd name="connsiteX21" fmla="*/ 508968 w 1395677"/>
              <a:gd name="connsiteY21" fmla="*/ 528230 h 2625737"/>
              <a:gd name="connsiteX22" fmla="*/ 482298 w 1395677"/>
              <a:gd name="connsiteY22" fmla="*/ 560615 h 2625737"/>
              <a:gd name="connsiteX23" fmla="*/ 476583 w 1395677"/>
              <a:gd name="connsiteY23" fmla="*/ 600620 h 2625737"/>
              <a:gd name="connsiteX24" fmla="*/ 453723 w 1395677"/>
              <a:gd name="connsiteY24" fmla="*/ 636815 h 2625737"/>
              <a:gd name="connsiteX25" fmla="*/ 419433 w 1395677"/>
              <a:gd name="connsiteY25" fmla="*/ 682535 h 2625737"/>
              <a:gd name="connsiteX26" fmla="*/ 396573 w 1395677"/>
              <a:gd name="connsiteY26" fmla="*/ 726350 h 2625737"/>
              <a:gd name="connsiteX27" fmla="*/ 364188 w 1395677"/>
              <a:gd name="connsiteY27" fmla="*/ 765403 h 2625737"/>
              <a:gd name="connsiteX28" fmla="*/ 335613 w 1395677"/>
              <a:gd name="connsiteY28" fmla="*/ 807312 h 2625737"/>
              <a:gd name="connsiteX29" fmla="*/ 312753 w 1395677"/>
              <a:gd name="connsiteY29" fmla="*/ 831125 h 2625737"/>
              <a:gd name="connsiteX30" fmla="*/ 324183 w 1395677"/>
              <a:gd name="connsiteY30" fmla="*/ 861605 h 2625737"/>
              <a:gd name="connsiteX31" fmla="*/ 297513 w 1395677"/>
              <a:gd name="connsiteY31" fmla="*/ 882560 h 2625737"/>
              <a:gd name="connsiteX32" fmla="*/ 268938 w 1395677"/>
              <a:gd name="connsiteY32" fmla="*/ 909230 h 2625737"/>
              <a:gd name="connsiteX33" fmla="*/ 255603 w 1395677"/>
              <a:gd name="connsiteY33" fmla="*/ 933995 h 2625737"/>
              <a:gd name="connsiteX34" fmla="*/ 242268 w 1395677"/>
              <a:gd name="connsiteY34" fmla="*/ 956855 h 2625737"/>
              <a:gd name="connsiteX35" fmla="*/ 249888 w 1395677"/>
              <a:gd name="connsiteY35" fmla="*/ 964475 h 2625737"/>
              <a:gd name="connsiteX36" fmla="*/ 240363 w 1395677"/>
              <a:gd name="connsiteY36" fmla="*/ 983525 h 2625737"/>
              <a:gd name="connsiteX37" fmla="*/ 236553 w 1395677"/>
              <a:gd name="connsiteY37" fmla="*/ 1004480 h 2625737"/>
              <a:gd name="connsiteX38" fmla="*/ 223218 w 1395677"/>
              <a:gd name="connsiteY38" fmla="*/ 1015910 h 2625737"/>
              <a:gd name="connsiteX39" fmla="*/ 215598 w 1395677"/>
              <a:gd name="connsiteY39" fmla="*/ 1023530 h 2625737"/>
              <a:gd name="connsiteX40" fmla="*/ 204168 w 1395677"/>
              <a:gd name="connsiteY40" fmla="*/ 1042580 h 2625737"/>
              <a:gd name="connsiteX41" fmla="*/ 207978 w 1395677"/>
              <a:gd name="connsiteY41" fmla="*/ 1054010 h 2625737"/>
              <a:gd name="connsiteX42" fmla="*/ 196548 w 1395677"/>
              <a:gd name="connsiteY42" fmla="*/ 1074965 h 2625737"/>
              <a:gd name="connsiteX43" fmla="*/ 167973 w 1395677"/>
              <a:gd name="connsiteY43" fmla="*/ 1118780 h 2625737"/>
              <a:gd name="connsiteX44" fmla="*/ 110823 w 1395677"/>
              <a:gd name="connsiteY44" fmla="*/ 1156880 h 2625737"/>
              <a:gd name="connsiteX45" fmla="*/ 93678 w 1395677"/>
              <a:gd name="connsiteY45" fmla="*/ 1177835 h 2625737"/>
              <a:gd name="connsiteX46" fmla="*/ 105108 w 1395677"/>
              <a:gd name="connsiteY46" fmla="*/ 1217840 h 2625737"/>
              <a:gd name="connsiteX47" fmla="*/ 95583 w 1395677"/>
              <a:gd name="connsiteY47" fmla="*/ 1254035 h 2625737"/>
              <a:gd name="connsiteX48" fmla="*/ 86058 w 1395677"/>
              <a:gd name="connsiteY48" fmla="*/ 1286420 h 2625737"/>
              <a:gd name="connsiteX49" fmla="*/ 86058 w 1395677"/>
              <a:gd name="connsiteY49" fmla="*/ 1334045 h 2625737"/>
              <a:gd name="connsiteX50" fmla="*/ 80343 w 1395677"/>
              <a:gd name="connsiteY50" fmla="*/ 1374050 h 2625737"/>
              <a:gd name="connsiteX51" fmla="*/ 70818 w 1395677"/>
              <a:gd name="connsiteY51" fmla="*/ 1387385 h 2625737"/>
              <a:gd name="connsiteX52" fmla="*/ 80343 w 1395677"/>
              <a:gd name="connsiteY52" fmla="*/ 1423580 h 2625737"/>
              <a:gd name="connsiteX53" fmla="*/ 84153 w 1395677"/>
              <a:gd name="connsiteY53" fmla="*/ 1461680 h 2625737"/>
              <a:gd name="connsiteX54" fmla="*/ 74628 w 1395677"/>
              <a:gd name="connsiteY54" fmla="*/ 1484540 h 2625737"/>
              <a:gd name="connsiteX55" fmla="*/ 59388 w 1395677"/>
              <a:gd name="connsiteY55" fmla="*/ 1528355 h 2625737"/>
              <a:gd name="connsiteX56" fmla="*/ 53673 w 1395677"/>
              <a:gd name="connsiteY56" fmla="*/ 1572170 h 2625737"/>
              <a:gd name="connsiteX57" fmla="*/ 34623 w 1395677"/>
              <a:gd name="connsiteY57" fmla="*/ 1623605 h 2625737"/>
              <a:gd name="connsiteX58" fmla="*/ 17478 w 1395677"/>
              <a:gd name="connsiteY58" fmla="*/ 1657895 h 2625737"/>
              <a:gd name="connsiteX59" fmla="*/ 6048 w 1395677"/>
              <a:gd name="connsiteY59" fmla="*/ 1690280 h 2625737"/>
              <a:gd name="connsiteX60" fmla="*/ 333 w 1395677"/>
              <a:gd name="connsiteY60" fmla="*/ 1707425 h 2625737"/>
              <a:gd name="connsiteX61" fmla="*/ 15573 w 1395677"/>
              <a:gd name="connsiteY61" fmla="*/ 1734095 h 2625737"/>
              <a:gd name="connsiteX62" fmla="*/ 44148 w 1395677"/>
              <a:gd name="connsiteY62" fmla="*/ 1762670 h 2625737"/>
              <a:gd name="connsiteX63" fmla="*/ 78438 w 1395677"/>
              <a:gd name="connsiteY63" fmla="*/ 1789340 h 2625737"/>
              <a:gd name="connsiteX64" fmla="*/ 101298 w 1395677"/>
              <a:gd name="connsiteY64" fmla="*/ 1821725 h 2625737"/>
              <a:gd name="connsiteX65" fmla="*/ 114633 w 1395677"/>
              <a:gd name="connsiteY65" fmla="*/ 1859825 h 2625737"/>
              <a:gd name="connsiteX66" fmla="*/ 129873 w 1395677"/>
              <a:gd name="connsiteY66" fmla="*/ 1932215 h 2625737"/>
              <a:gd name="connsiteX67" fmla="*/ 169878 w 1395677"/>
              <a:gd name="connsiteY67" fmla="*/ 2000795 h 2625737"/>
              <a:gd name="connsiteX68" fmla="*/ 158448 w 1395677"/>
              <a:gd name="connsiteY68" fmla="*/ 2044610 h 2625737"/>
              <a:gd name="connsiteX69" fmla="*/ 183213 w 1395677"/>
              <a:gd name="connsiteY69" fmla="*/ 2090330 h 2625737"/>
              <a:gd name="connsiteX70" fmla="*/ 206073 w 1395677"/>
              <a:gd name="connsiteY70" fmla="*/ 2115095 h 2625737"/>
              <a:gd name="connsiteX71" fmla="*/ 240363 w 1395677"/>
              <a:gd name="connsiteY71" fmla="*/ 2155100 h 2625737"/>
              <a:gd name="connsiteX72" fmla="*/ 270843 w 1395677"/>
              <a:gd name="connsiteY72" fmla="*/ 2174150 h 2625737"/>
              <a:gd name="connsiteX73" fmla="*/ 289893 w 1395677"/>
              <a:gd name="connsiteY73" fmla="*/ 2189390 h 2625737"/>
              <a:gd name="connsiteX74" fmla="*/ 322278 w 1395677"/>
              <a:gd name="connsiteY74" fmla="*/ 2212250 h 2625737"/>
              <a:gd name="connsiteX75" fmla="*/ 362283 w 1395677"/>
              <a:gd name="connsiteY75" fmla="*/ 2238920 h 2625737"/>
              <a:gd name="connsiteX76" fmla="*/ 392763 w 1395677"/>
              <a:gd name="connsiteY76" fmla="*/ 2254160 h 2625737"/>
              <a:gd name="connsiteX77" fmla="*/ 425148 w 1395677"/>
              <a:gd name="connsiteY77" fmla="*/ 2282735 h 2625737"/>
              <a:gd name="connsiteX78" fmla="*/ 457533 w 1395677"/>
              <a:gd name="connsiteY78" fmla="*/ 2330360 h 2625737"/>
              <a:gd name="connsiteX79" fmla="*/ 463248 w 1395677"/>
              <a:gd name="connsiteY79" fmla="*/ 2372270 h 2625737"/>
              <a:gd name="connsiteX80" fmla="*/ 478488 w 1395677"/>
              <a:gd name="connsiteY80" fmla="*/ 2419895 h 2625737"/>
              <a:gd name="connsiteX81" fmla="*/ 491823 w 1395677"/>
              <a:gd name="connsiteY81" fmla="*/ 2467520 h 2625737"/>
              <a:gd name="connsiteX82" fmla="*/ 480393 w 1395677"/>
              <a:gd name="connsiteY82" fmla="*/ 2513240 h 2625737"/>
              <a:gd name="connsiteX83" fmla="*/ 482298 w 1395677"/>
              <a:gd name="connsiteY83" fmla="*/ 2528480 h 2625737"/>
              <a:gd name="connsiteX84" fmla="*/ 499443 w 1395677"/>
              <a:gd name="connsiteY84" fmla="*/ 2558960 h 2625737"/>
              <a:gd name="connsiteX85" fmla="*/ 495633 w 1395677"/>
              <a:gd name="connsiteY85" fmla="*/ 2593250 h 2625737"/>
              <a:gd name="connsiteX86" fmla="*/ 512778 w 1395677"/>
              <a:gd name="connsiteY86" fmla="*/ 2602775 h 2625737"/>
              <a:gd name="connsiteX87" fmla="*/ 522303 w 1395677"/>
              <a:gd name="connsiteY87" fmla="*/ 2587535 h 2625737"/>
              <a:gd name="connsiteX88" fmla="*/ 535638 w 1395677"/>
              <a:gd name="connsiteY88" fmla="*/ 2578010 h 2625737"/>
              <a:gd name="connsiteX89" fmla="*/ 568023 w 1395677"/>
              <a:gd name="connsiteY89" fmla="*/ 2602775 h 2625737"/>
              <a:gd name="connsiteX90" fmla="*/ 606123 w 1395677"/>
              <a:gd name="connsiteY90" fmla="*/ 2625635 h 2625737"/>
              <a:gd name="connsiteX91" fmla="*/ 602313 w 1395677"/>
              <a:gd name="connsiteY91" fmla="*/ 2610395 h 2625737"/>
              <a:gd name="connsiteX92" fmla="*/ 600408 w 1395677"/>
              <a:gd name="connsiteY92" fmla="*/ 2591345 h 2625737"/>
              <a:gd name="connsiteX93" fmla="*/ 596598 w 1395677"/>
              <a:gd name="connsiteY93" fmla="*/ 2557055 h 2625737"/>
              <a:gd name="connsiteX94" fmla="*/ 606123 w 1395677"/>
              <a:gd name="connsiteY94" fmla="*/ 2543720 h 2625737"/>
              <a:gd name="connsiteX95" fmla="*/ 619458 w 1395677"/>
              <a:gd name="connsiteY95" fmla="*/ 2528480 h 2625737"/>
              <a:gd name="connsiteX96" fmla="*/ 630888 w 1395677"/>
              <a:gd name="connsiteY96" fmla="*/ 2517050 h 2625737"/>
              <a:gd name="connsiteX97" fmla="*/ 625173 w 1395677"/>
              <a:gd name="connsiteY97" fmla="*/ 2499905 h 2625737"/>
              <a:gd name="connsiteX98" fmla="*/ 625173 w 1395677"/>
              <a:gd name="connsiteY98" fmla="*/ 2471330 h 2625737"/>
              <a:gd name="connsiteX99" fmla="*/ 628983 w 1395677"/>
              <a:gd name="connsiteY99" fmla="*/ 2429420 h 2625737"/>
              <a:gd name="connsiteX100" fmla="*/ 628983 w 1395677"/>
              <a:gd name="connsiteY100" fmla="*/ 2395130 h 2625737"/>
              <a:gd name="connsiteX101" fmla="*/ 628983 w 1395677"/>
              <a:gd name="connsiteY101" fmla="*/ 2343695 h 2625737"/>
              <a:gd name="connsiteX102" fmla="*/ 625173 w 1395677"/>
              <a:gd name="connsiteY102" fmla="*/ 2309405 h 2625737"/>
              <a:gd name="connsiteX103" fmla="*/ 625173 w 1395677"/>
              <a:gd name="connsiteY103" fmla="*/ 2290355 h 2625737"/>
              <a:gd name="connsiteX104" fmla="*/ 636603 w 1395677"/>
              <a:gd name="connsiteY104" fmla="*/ 2269400 h 2625737"/>
              <a:gd name="connsiteX105" fmla="*/ 655653 w 1395677"/>
              <a:gd name="connsiteY105" fmla="*/ 2227490 h 2625737"/>
              <a:gd name="connsiteX106" fmla="*/ 670893 w 1395677"/>
              <a:gd name="connsiteY106" fmla="*/ 2170340 h 2625737"/>
              <a:gd name="connsiteX107" fmla="*/ 680418 w 1395677"/>
              <a:gd name="connsiteY107" fmla="*/ 2137955 h 2625737"/>
              <a:gd name="connsiteX108" fmla="*/ 686133 w 1395677"/>
              <a:gd name="connsiteY108" fmla="*/ 2113190 h 2625737"/>
              <a:gd name="connsiteX109" fmla="*/ 693753 w 1395677"/>
              <a:gd name="connsiteY109" fmla="*/ 2103665 h 2625737"/>
              <a:gd name="connsiteX110" fmla="*/ 707088 w 1395677"/>
              <a:gd name="connsiteY110" fmla="*/ 2094140 h 2625737"/>
              <a:gd name="connsiteX111" fmla="*/ 712803 w 1395677"/>
              <a:gd name="connsiteY111" fmla="*/ 2059850 h 2625737"/>
              <a:gd name="connsiteX112" fmla="*/ 714708 w 1395677"/>
              <a:gd name="connsiteY112" fmla="*/ 2033180 h 2625737"/>
              <a:gd name="connsiteX113" fmla="*/ 781383 w 1395677"/>
              <a:gd name="connsiteY113" fmla="*/ 1993175 h 2625737"/>
              <a:gd name="connsiteX114" fmla="*/ 830913 w 1395677"/>
              <a:gd name="connsiteY114" fmla="*/ 1955075 h 2625737"/>
              <a:gd name="connsiteX115" fmla="*/ 842343 w 1395677"/>
              <a:gd name="connsiteY115" fmla="*/ 1934120 h 2625737"/>
              <a:gd name="connsiteX116" fmla="*/ 838533 w 1395677"/>
              <a:gd name="connsiteY116" fmla="*/ 1909355 h 2625737"/>
              <a:gd name="connsiteX117" fmla="*/ 838533 w 1395677"/>
              <a:gd name="connsiteY117" fmla="*/ 1882685 h 2625737"/>
              <a:gd name="connsiteX118" fmla="*/ 869013 w 1395677"/>
              <a:gd name="connsiteY118" fmla="*/ 1875065 h 2625737"/>
              <a:gd name="connsiteX119" fmla="*/ 884253 w 1395677"/>
              <a:gd name="connsiteY119" fmla="*/ 1852205 h 2625737"/>
              <a:gd name="connsiteX120" fmla="*/ 901398 w 1395677"/>
              <a:gd name="connsiteY120" fmla="*/ 1819820 h 2625737"/>
              <a:gd name="connsiteX121" fmla="*/ 922353 w 1395677"/>
              <a:gd name="connsiteY121" fmla="*/ 1806485 h 2625737"/>
              <a:gd name="connsiteX122" fmla="*/ 935688 w 1395677"/>
              <a:gd name="connsiteY122" fmla="*/ 1776005 h 2625737"/>
              <a:gd name="connsiteX123" fmla="*/ 945213 w 1395677"/>
              <a:gd name="connsiteY123" fmla="*/ 1755050 h 2625737"/>
              <a:gd name="connsiteX124" fmla="*/ 947118 w 1395677"/>
              <a:gd name="connsiteY124" fmla="*/ 1724570 h 2625737"/>
              <a:gd name="connsiteX125" fmla="*/ 969978 w 1395677"/>
              <a:gd name="connsiteY125" fmla="*/ 1703615 h 2625737"/>
              <a:gd name="connsiteX126" fmla="*/ 996648 w 1395677"/>
              <a:gd name="connsiteY126" fmla="*/ 1684565 h 2625737"/>
              <a:gd name="connsiteX127" fmla="*/ 998553 w 1395677"/>
              <a:gd name="connsiteY127" fmla="*/ 1673135 h 2625737"/>
              <a:gd name="connsiteX128" fmla="*/ 998553 w 1395677"/>
              <a:gd name="connsiteY128" fmla="*/ 1659800 h 2625737"/>
              <a:gd name="connsiteX129" fmla="*/ 990933 w 1395677"/>
              <a:gd name="connsiteY129" fmla="*/ 1629320 h 2625737"/>
              <a:gd name="connsiteX130" fmla="*/ 983313 w 1395677"/>
              <a:gd name="connsiteY130" fmla="*/ 1619795 h 2625737"/>
              <a:gd name="connsiteX131" fmla="*/ 996648 w 1395677"/>
              <a:gd name="connsiteY131" fmla="*/ 1614080 h 2625737"/>
              <a:gd name="connsiteX132" fmla="*/ 1004268 w 1395677"/>
              <a:gd name="connsiteY132" fmla="*/ 1585505 h 2625737"/>
              <a:gd name="connsiteX133" fmla="*/ 1009983 w 1395677"/>
              <a:gd name="connsiteY133" fmla="*/ 1568360 h 2625737"/>
              <a:gd name="connsiteX134" fmla="*/ 1017603 w 1395677"/>
              <a:gd name="connsiteY134" fmla="*/ 1543595 h 2625737"/>
              <a:gd name="connsiteX135" fmla="*/ 1029033 w 1395677"/>
              <a:gd name="connsiteY135" fmla="*/ 1526450 h 2625737"/>
              <a:gd name="connsiteX136" fmla="*/ 1036653 w 1395677"/>
              <a:gd name="connsiteY136" fmla="*/ 1526450 h 2625737"/>
              <a:gd name="connsiteX137" fmla="*/ 1036653 w 1395677"/>
              <a:gd name="connsiteY137" fmla="*/ 1505495 h 2625737"/>
              <a:gd name="connsiteX138" fmla="*/ 1042368 w 1395677"/>
              <a:gd name="connsiteY138" fmla="*/ 1484540 h 2625737"/>
              <a:gd name="connsiteX139" fmla="*/ 1055703 w 1395677"/>
              <a:gd name="connsiteY139" fmla="*/ 1448345 h 2625737"/>
              <a:gd name="connsiteX140" fmla="*/ 1057608 w 1395677"/>
              <a:gd name="connsiteY140" fmla="*/ 1423580 h 2625737"/>
              <a:gd name="connsiteX141" fmla="*/ 1067133 w 1395677"/>
              <a:gd name="connsiteY141" fmla="*/ 1410245 h 2625737"/>
              <a:gd name="connsiteX142" fmla="*/ 1069038 w 1395677"/>
              <a:gd name="connsiteY142" fmla="*/ 1398815 h 2625737"/>
              <a:gd name="connsiteX143" fmla="*/ 1061418 w 1395677"/>
              <a:gd name="connsiteY143" fmla="*/ 1366430 h 2625737"/>
              <a:gd name="connsiteX144" fmla="*/ 1069038 w 1395677"/>
              <a:gd name="connsiteY144" fmla="*/ 1347380 h 2625737"/>
              <a:gd name="connsiteX145" fmla="*/ 1076658 w 1395677"/>
              <a:gd name="connsiteY145" fmla="*/ 1311185 h 2625737"/>
              <a:gd name="connsiteX146" fmla="*/ 1086183 w 1395677"/>
              <a:gd name="connsiteY146" fmla="*/ 1295945 h 2625737"/>
              <a:gd name="connsiteX147" fmla="*/ 1086183 w 1395677"/>
              <a:gd name="connsiteY147" fmla="*/ 1273085 h 2625737"/>
              <a:gd name="connsiteX148" fmla="*/ 1086183 w 1395677"/>
              <a:gd name="connsiteY148" fmla="*/ 1248320 h 2625737"/>
              <a:gd name="connsiteX149" fmla="*/ 1093803 w 1395677"/>
              <a:gd name="connsiteY149" fmla="*/ 1217840 h 2625737"/>
              <a:gd name="connsiteX150" fmla="*/ 1095708 w 1395677"/>
              <a:gd name="connsiteY150" fmla="*/ 1204505 h 2625737"/>
              <a:gd name="connsiteX151" fmla="*/ 1107138 w 1395677"/>
              <a:gd name="connsiteY151" fmla="*/ 1191170 h 2625737"/>
              <a:gd name="connsiteX152" fmla="*/ 1107138 w 1395677"/>
              <a:gd name="connsiteY152" fmla="*/ 1166405 h 2625737"/>
              <a:gd name="connsiteX153" fmla="*/ 1107138 w 1395677"/>
              <a:gd name="connsiteY153" fmla="*/ 1141640 h 2625737"/>
              <a:gd name="connsiteX154" fmla="*/ 1120473 w 1395677"/>
              <a:gd name="connsiteY154" fmla="*/ 1122590 h 2625737"/>
              <a:gd name="connsiteX155" fmla="*/ 1128093 w 1395677"/>
              <a:gd name="connsiteY155" fmla="*/ 1094015 h 2625737"/>
              <a:gd name="connsiteX156" fmla="*/ 1129998 w 1395677"/>
              <a:gd name="connsiteY156" fmla="*/ 1067345 h 2625737"/>
              <a:gd name="connsiteX157" fmla="*/ 1139523 w 1395677"/>
              <a:gd name="connsiteY157" fmla="*/ 1054010 h 2625737"/>
              <a:gd name="connsiteX158" fmla="*/ 1124283 w 1395677"/>
              <a:gd name="connsiteY158" fmla="*/ 1033055 h 2625737"/>
              <a:gd name="connsiteX159" fmla="*/ 1150953 w 1395677"/>
              <a:gd name="connsiteY159" fmla="*/ 1015910 h 2625737"/>
              <a:gd name="connsiteX160" fmla="*/ 1152858 w 1395677"/>
              <a:gd name="connsiteY160" fmla="*/ 994955 h 2625737"/>
              <a:gd name="connsiteX161" fmla="*/ 1141428 w 1395677"/>
              <a:gd name="connsiteY161" fmla="*/ 962570 h 2625737"/>
              <a:gd name="connsiteX162" fmla="*/ 1137618 w 1395677"/>
              <a:gd name="connsiteY162" fmla="*/ 937805 h 2625737"/>
              <a:gd name="connsiteX163" fmla="*/ 1143333 w 1395677"/>
              <a:gd name="connsiteY163" fmla="*/ 924470 h 2625737"/>
              <a:gd name="connsiteX164" fmla="*/ 1168098 w 1395677"/>
              <a:gd name="connsiteY164" fmla="*/ 911135 h 2625737"/>
              <a:gd name="connsiteX165" fmla="*/ 1173813 w 1395677"/>
              <a:gd name="connsiteY165" fmla="*/ 890180 h 2625737"/>
              <a:gd name="connsiteX166" fmla="*/ 1168098 w 1395677"/>
              <a:gd name="connsiteY166" fmla="*/ 867320 h 2625737"/>
              <a:gd name="connsiteX167" fmla="*/ 1171908 w 1395677"/>
              <a:gd name="connsiteY167" fmla="*/ 840650 h 2625737"/>
              <a:gd name="connsiteX168" fmla="*/ 1192863 w 1395677"/>
              <a:gd name="connsiteY168" fmla="*/ 827315 h 2625737"/>
              <a:gd name="connsiteX169" fmla="*/ 1217628 w 1395677"/>
              <a:gd name="connsiteY169" fmla="*/ 808265 h 2625737"/>
              <a:gd name="connsiteX170" fmla="*/ 1227153 w 1395677"/>
              <a:gd name="connsiteY170" fmla="*/ 794930 h 2625737"/>
              <a:gd name="connsiteX171" fmla="*/ 1244298 w 1395677"/>
              <a:gd name="connsiteY171" fmla="*/ 762545 h 2625737"/>
              <a:gd name="connsiteX172" fmla="*/ 1251918 w 1395677"/>
              <a:gd name="connsiteY172" fmla="*/ 735875 h 2625737"/>
              <a:gd name="connsiteX173" fmla="*/ 1257633 w 1395677"/>
              <a:gd name="connsiteY173" fmla="*/ 713015 h 2625737"/>
              <a:gd name="connsiteX174" fmla="*/ 1263348 w 1395677"/>
              <a:gd name="connsiteY174" fmla="*/ 684440 h 2625737"/>
              <a:gd name="connsiteX175" fmla="*/ 1263348 w 1395677"/>
              <a:gd name="connsiteY175" fmla="*/ 665390 h 2625737"/>
              <a:gd name="connsiteX176" fmla="*/ 1280493 w 1395677"/>
              <a:gd name="connsiteY176" fmla="*/ 648245 h 2625737"/>
              <a:gd name="connsiteX177" fmla="*/ 1301448 w 1395677"/>
              <a:gd name="connsiteY177" fmla="*/ 623480 h 2625737"/>
              <a:gd name="connsiteX178" fmla="*/ 1297638 w 1395677"/>
              <a:gd name="connsiteY178" fmla="*/ 608240 h 2625737"/>
              <a:gd name="connsiteX179" fmla="*/ 1318593 w 1395677"/>
              <a:gd name="connsiteY179" fmla="*/ 587285 h 2625737"/>
              <a:gd name="connsiteX180" fmla="*/ 1318593 w 1395677"/>
              <a:gd name="connsiteY180" fmla="*/ 566330 h 2625737"/>
              <a:gd name="connsiteX181" fmla="*/ 1309068 w 1395677"/>
              <a:gd name="connsiteY181" fmla="*/ 537755 h 2625737"/>
              <a:gd name="connsiteX182" fmla="*/ 1295733 w 1395677"/>
              <a:gd name="connsiteY182" fmla="*/ 499655 h 2625737"/>
              <a:gd name="connsiteX183" fmla="*/ 1290018 w 1395677"/>
              <a:gd name="connsiteY183" fmla="*/ 463460 h 2625737"/>
              <a:gd name="connsiteX184" fmla="*/ 1278588 w 1395677"/>
              <a:gd name="connsiteY184" fmla="*/ 406310 h 2625737"/>
              <a:gd name="connsiteX185" fmla="*/ 1278588 w 1395677"/>
              <a:gd name="connsiteY185" fmla="*/ 370115 h 2625737"/>
              <a:gd name="connsiteX186" fmla="*/ 1282398 w 1395677"/>
              <a:gd name="connsiteY186" fmla="*/ 335825 h 2625737"/>
              <a:gd name="connsiteX187" fmla="*/ 1303353 w 1395677"/>
              <a:gd name="connsiteY187" fmla="*/ 307250 h 2625737"/>
              <a:gd name="connsiteX188" fmla="*/ 1326213 w 1395677"/>
              <a:gd name="connsiteY188" fmla="*/ 271055 h 2625737"/>
              <a:gd name="connsiteX189" fmla="*/ 1341453 w 1395677"/>
              <a:gd name="connsiteY189" fmla="*/ 255815 h 2625737"/>
              <a:gd name="connsiteX190" fmla="*/ 1354788 w 1395677"/>
              <a:gd name="connsiteY190" fmla="*/ 244385 h 2625737"/>
              <a:gd name="connsiteX191" fmla="*/ 1377648 w 1395677"/>
              <a:gd name="connsiteY191" fmla="*/ 236765 h 2625737"/>
              <a:gd name="connsiteX192" fmla="*/ 1394793 w 1395677"/>
              <a:gd name="connsiteY192" fmla="*/ 221525 h 2625737"/>
              <a:gd name="connsiteX193" fmla="*/ 1390983 w 1395677"/>
              <a:gd name="connsiteY193" fmla="*/ 217715 h 2625737"/>
              <a:gd name="connsiteX194" fmla="*/ 1371933 w 1395677"/>
              <a:gd name="connsiteY194" fmla="*/ 212000 h 2625737"/>
              <a:gd name="connsiteX195" fmla="*/ 1358598 w 1395677"/>
              <a:gd name="connsiteY195" fmla="*/ 206285 h 2625737"/>
              <a:gd name="connsiteX196" fmla="*/ 1354788 w 1395677"/>
              <a:gd name="connsiteY196" fmla="*/ 196760 h 2625737"/>
              <a:gd name="connsiteX197" fmla="*/ 1339548 w 1395677"/>
              <a:gd name="connsiteY197" fmla="*/ 135800 h 2625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395677" h="2625737">
                <a:moveTo>
                  <a:pt x="1339548" y="135800"/>
                </a:moveTo>
                <a:cubicBezTo>
                  <a:pt x="1326531" y="125005"/>
                  <a:pt x="1295733" y="138022"/>
                  <a:pt x="1276683" y="131990"/>
                </a:cubicBezTo>
                <a:cubicBezTo>
                  <a:pt x="1257633" y="125958"/>
                  <a:pt x="1239853" y="105955"/>
                  <a:pt x="1225248" y="99605"/>
                </a:cubicBezTo>
                <a:cubicBezTo>
                  <a:pt x="1210643" y="93255"/>
                  <a:pt x="1200959" y="98811"/>
                  <a:pt x="1189053" y="93890"/>
                </a:cubicBezTo>
                <a:cubicBezTo>
                  <a:pt x="1177147" y="88969"/>
                  <a:pt x="1161748" y="81507"/>
                  <a:pt x="1153810" y="70077"/>
                </a:cubicBezTo>
                <a:cubicBezTo>
                  <a:pt x="1145872" y="58647"/>
                  <a:pt x="1154287" y="36899"/>
                  <a:pt x="1141428" y="25310"/>
                </a:cubicBezTo>
                <a:cubicBezTo>
                  <a:pt x="1128569" y="13721"/>
                  <a:pt x="1099200" y="-3265"/>
                  <a:pt x="1076658" y="545"/>
                </a:cubicBezTo>
                <a:cubicBezTo>
                  <a:pt x="1054116" y="4355"/>
                  <a:pt x="1020460" y="32930"/>
                  <a:pt x="1006173" y="48170"/>
                </a:cubicBezTo>
                <a:cubicBezTo>
                  <a:pt x="991886" y="63410"/>
                  <a:pt x="998553" y="79920"/>
                  <a:pt x="990933" y="91985"/>
                </a:cubicBezTo>
                <a:cubicBezTo>
                  <a:pt x="983313" y="104050"/>
                  <a:pt x="976328" y="112305"/>
                  <a:pt x="960453" y="120560"/>
                </a:cubicBezTo>
                <a:cubicBezTo>
                  <a:pt x="944578" y="128815"/>
                  <a:pt x="915685" y="136435"/>
                  <a:pt x="895683" y="141515"/>
                </a:cubicBezTo>
                <a:cubicBezTo>
                  <a:pt x="875681" y="146595"/>
                  <a:pt x="856313" y="146278"/>
                  <a:pt x="840438" y="151040"/>
                </a:cubicBezTo>
                <a:cubicBezTo>
                  <a:pt x="824563" y="155802"/>
                  <a:pt x="816625" y="163105"/>
                  <a:pt x="800433" y="170090"/>
                </a:cubicBezTo>
                <a:cubicBezTo>
                  <a:pt x="784241" y="177075"/>
                  <a:pt x="759793" y="184695"/>
                  <a:pt x="743283" y="192950"/>
                </a:cubicBezTo>
                <a:cubicBezTo>
                  <a:pt x="726773" y="201205"/>
                  <a:pt x="709945" y="208508"/>
                  <a:pt x="701373" y="219620"/>
                </a:cubicBezTo>
                <a:cubicBezTo>
                  <a:pt x="692800" y="230733"/>
                  <a:pt x="701373" y="237400"/>
                  <a:pt x="691848" y="259625"/>
                </a:cubicBezTo>
                <a:cubicBezTo>
                  <a:pt x="682323" y="281850"/>
                  <a:pt x="655970" y="332015"/>
                  <a:pt x="644223" y="352970"/>
                </a:cubicBezTo>
                <a:cubicBezTo>
                  <a:pt x="632476" y="373925"/>
                  <a:pt x="626125" y="374243"/>
                  <a:pt x="621363" y="385355"/>
                </a:cubicBezTo>
                <a:cubicBezTo>
                  <a:pt x="616601" y="396467"/>
                  <a:pt x="618188" y="409168"/>
                  <a:pt x="615648" y="419645"/>
                </a:cubicBezTo>
                <a:cubicBezTo>
                  <a:pt x="613108" y="430122"/>
                  <a:pt x="617553" y="434250"/>
                  <a:pt x="606123" y="448220"/>
                </a:cubicBezTo>
                <a:cubicBezTo>
                  <a:pt x="594693" y="462190"/>
                  <a:pt x="563260" y="490130"/>
                  <a:pt x="547068" y="503465"/>
                </a:cubicBezTo>
                <a:cubicBezTo>
                  <a:pt x="530876" y="516800"/>
                  <a:pt x="519763" y="518705"/>
                  <a:pt x="508968" y="528230"/>
                </a:cubicBezTo>
                <a:cubicBezTo>
                  <a:pt x="498173" y="537755"/>
                  <a:pt x="487695" y="548550"/>
                  <a:pt x="482298" y="560615"/>
                </a:cubicBezTo>
                <a:cubicBezTo>
                  <a:pt x="476901" y="572680"/>
                  <a:pt x="481346" y="587920"/>
                  <a:pt x="476583" y="600620"/>
                </a:cubicBezTo>
                <a:cubicBezTo>
                  <a:pt x="471820" y="613320"/>
                  <a:pt x="463248" y="623162"/>
                  <a:pt x="453723" y="636815"/>
                </a:cubicBezTo>
                <a:cubicBezTo>
                  <a:pt x="444198" y="650468"/>
                  <a:pt x="428958" y="667613"/>
                  <a:pt x="419433" y="682535"/>
                </a:cubicBezTo>
                <a:cubicBezTo>
                  <a:pt x="409908" y="697457"/>
                  <a:pt x="405780" y="712539"/>
                  <a:pt x="396573" y="726350"/>
                </a:cubicBezTo>
                <a:cubicBezTo>
                  <a:pt x="387366" y="740161"/>
                  <a:pt x="374348" y="751909"/>
                  <a:pt x="364188" y="765403"/>
                </a:cubicBezTo>
                <a:cubicBezTo>
                  <a:pt x="354028" y="778897"/>
                  <a:pt x="344186" y="796358"/>
                  <a:pt x="335613" y="807312"/>
                </a:cubicBezTo>
                <a:cubicBezTo>
                  <a:pt x="327041" y="818266"/>
                  <a:pt x="314658" y="822076"/>
                  <a:pt x="312753" y="831125"/>
                </a:cubicBezTo>
                <a:cubicBezTo>
                  <a:pt x="310848" y="840174"/>
                  <a:pt x="326723" y="853032"/>
                  <a:pt x="324183" y="861605"/>
                </a:cubicBezTo>
                <a:cubicBezTo>
                  <a:pt x="321643" y="870178"/>
                  <a:pt x="306720" y="874623"/>
                  <a:pt x="297513" y="882560"/>
                </a:cubicBezTo>
                <a:cubicBezTo>
                  <a:pt x="288305" y="890498"/>
                  <a:pt x="275923" y="900658"/>
                  <a:pt x="268938" y="909230"/>
                </a:cubicBezTo>
                <a:cubicBezTo>
                  <a:pt x="261953" y="917802"/>
                  <a:pt x="260048" y="926058"/>
                  <a:pt x="255603" y="933995"/>
                </a:cubicBezTo>
                <a:cubicBezTo>
                  <a:pt x="251158" y="941932"/>
                  <a:pt x="242268" y="956855"/>
                  <a:pt x="242268" y="956855"/>
                </a:cubicBezTo>
                <a:cubicBezTo>
                  <a:pt x="241316" y="961935"/>
                  <a:pt x="250206" y="960030"/>
                  <a:pt x="249888" y="964475"/>
                </a:cubicBezTo>
                <a:cubicBezTo>
                  <a:pt x="249570" y="968920"/>
                  <a:pt x="242585" y="976858"/>
                  <a:pt x="240363" y="983525"/>
                </a:cubicBezTo>
                <a:cubicBezTo>
                  <a:pt x="238141" y="990192"/>
                  <a:pt x="239410" y="999083"/>
                  <a:pt x="236553" y="1004480"/>
                </a:cubicBezTo>
                <a:cubicBezTo>
                  <a:pt x="233695" y="1009878"/>
                  <a:pt x="223218" y="1015910"/>
                  <a:pt x="223218" y="1015910"/>
                </a:cubicBezTo>
                <a:cubicBezTo>
                  <a:pt x="219726" y="1019085"/>
                  <a:pt x="218773" y="1019085"/>
                  <a:pt x="215598" y="1023530"/>
                </a:cubicBezTo>
                <a:cubicBezTo>
                  <a:pt x="212423" y="1027975"/>
                  <a:pt x="205438" y="1037500"/>
                  <a:pt x="204168" y="1042580"/>
                </a:cubicBezTo>
                <a:cubicBezTo>
                  <a:pt x="202898" y="1047660"/>
                  <a:pt x="209248" y="1048612"/>
                  <a:pt x="207978" y="1054010"/>
                </a:cubicBezTo>
                <a:cubicBezTo>
                  <a:pt x="206708" y="1059408"/>
                  <a:pt x="203215" y="1064170"/>
                  <a:pt x="196548" y="1074965"/>
                </a:cubicBezTo>
                <a:cubicBezTo>
                  <a:pt x="189881" y="1085760"/>
                  <a:pt x="182260" y="1105128"/>
                  <a:pt x="167973" y="1118780"/>
                </a:cubicBezTo>
                <a:cubicBezTo>
                  <a:pt x="153686" y="1132432"/>
                  <a:pt x="123205" y="1147038"/>
                  <a:pt x="110823" y="1156880"/>
                </a:cubicBezTo>
                <a:cubicBezTo>
                  <a:pt x="98440" y="1166723"/>
                  <a:pt x="94630" y="1167675"/>
                  <a:pt x="93678" y="1177835"/>
                </a:cubicBezTo>
                <a:cubicBezTo>
                  <a:pt x="92726" y="1187995"/>
                  <a:pt x="104790" y="1205140"/>
                  <a:pt x="105108" y="1217840"/>
                </a:cubicBezTo>
                <a:cubicBezTo>
                  <a:pt x="105426" y="1230540"/>
                  <a:pt x="98758" y="1242605"/>
                  <a:pt x="95583" y="1254035"/>
                </a:cubicBezTo>
                <a:cubicBezTo>
                  <a:pt x="92408" y="1265465"/>
                  <a:pt x="87645" y="1273085"/>
                  <a:pt x="86058" y="1286420"/>
                </a:cubicBezTo>
                <a:cubicBezTo>
                  <a:pt x="84471" y="1299755"/>
                  <a:pt x="87010" y="1319440"/>
                  <a:pt x="86058" y="1334045"/>
                </a:cubicBezTo>
                <a:cubicBezTo>
                  <a:pt x="85105" y="1348650"/>
                  <a:pt x="82883" y="1365160"/>
                  <a:pt x="80343" y="1374050"/>
                </a:cubicBezTo>
                <a:cubicBezTo>
                  <a:pt x="77803" y="1382940"/>
                  <a:pt x="70818" y="1379130"/>
                  <a:pt x="70818" y="1387385"/>
                </a:cubicBezTo>
                <a:cubicBezTo>
                  <a:pt x="70818" y="1395640"/>
                  <a:pt x="78120" y="1411197"/>
                  <a:pt x="80343" y="1423580"/>
                </a:cubicBezTo>
                <a:cubicBezTo>
                  <a:pt x="82566" y="1435963"/>
                  <a:pt x="85105" y="1451520"/>
                  <a:pt x="84153" y="1461680"/>
                </a:cubicBezTo>
                <a:cubicBezTo>
                  <a:pt x="83201" y="1471840"/>
                  <a:pt x="78755" y="1473428"/>
                  <a:pt x="74628" y="1484540"/>
                </a:cubicBezTo>
                <a:cubicBezTo>
                  <a:pt x="70501" y="1495652"/>
                  <a:pt x="62880" y="1513750"/>
                  <a:pt x="59388" y="1528355"/>
                </a:cubicBezTo>
                <a:cubicBezTo>
                  <a:pt x="55895" y="1542960"/>
                  <a:pt x="57800" y="1556295"/>
                  <a:pt x="53673" y="1572170"/>
                </a:cubicBezTo>
                <a:cubicBezTo>
                  <a:pt x="49546" y="1588045"/>
                  <a:pt x="40655" y="1609318"/>
                  <a:pt x="34623" y="1623605"/>
                </a:cubicBezTo>
                <a:cubicBezTo>
                  <a:pt x="28590" y="1637893"/>
                  <a:pt x="22240" y="1646783"/>
                  <a:pt x="17478" y="1657895"/>
                </a:cubicBezTo>
                <a:cubicBezTo>
                  <a:pt x="12716" y="1669007"/>
                  <a:pt x="8905" y="1682025"/>
                  <a:pt x="6048" y="1690280"/>
                </a:cubicBezTo>
                <a:cubicBezTo>
                  <a:pt x="3191" y="1698535"/>
                  <a:pt x="-1254" y="1700123"/>
                  <a:pt x="333" y="1707425"/>
                </a:cubicBezTo>
                <a:cubicBezTo>
                  <a:pt x="1920" y="1714727"/>
                  <a:pt x="8270" y="1724888"/>
                  <a:pt x="15573" y="1734095"/>
                </a:cubicBezTo>
                <a:cubicBezTo>
                  <a:pt x="22875" y="1743303"/>
                  <a:pt x="33671" y="1753463"/>
                  <a:pt x="44148" y="1762670"/>
                </a:cubicBezTo>
                <a:cubicBezTo>
                  <a:pt x="54625" y="1771877"/>
                  <a:pt x="68913" y="1779498"/>
                  <a:pt x="78438" y="1789340"/>
                </a:cubicBezTo>
                <a:cubicBezTo>
                  <a:pt x="87963" y="1799182"/>
                  <a:pt x="95266" y="1809978"/>
                  <a:pt x="101298" y="1821725"/>
                </a:cubicBezTo>
                <a:cubicBezTo>
                  <a:pt x="107330" y="1833472"/>
                  <a:pt x="109871" y="1841410"/>
                  <a:pt x="114633" y="1859825"/>
                </a:cubicBezTo>
                <a:cubicBezTo>
                  <a:pt x="119395" y="1878240"/>
                  <a:pt x="120666" y="1908720"/>
                  <a:pt x="129873" y="1932215"/>
                </a:cubicBezTo>
                <a:cubicBezTo>
                  <a:pt x="139080" y="1955710"/>
                  <a:pt x="165115" y="1982063"/>
                  <a:pt x="169878" y="2000795"/>
                </a:cubicBezTo>
                <a:cubicBezTo>
                  <a:pt x="174640" y="2019528"/>
                  <a:pt x="156226" y="2029688"/>
                  <a:pt x="158448" y="2044610"/>
                </a:cubicBezTo>
                <a:cubicBezTo>
                  <a:pt x="160670" y="2059532"/>
                  <a:pt x="175276" y="2078583"/>
                  <a:pt x="183213" y="2090330"/>
                </a:cubicBezTo>
                <a:cubicBezTo>
                  <a:pt x="191150" y="2102077"/>
                  <a:pt x="196548" y="2104300"/>
                  <a:pt x="206073" y="2115095"/>
                </a:cubicBezTo>
                <a:cubicBezTo>
                  <a:pt x="215598" y="2125890"/>
                  <a:pt x="229568" y="2145258"/>
                  <a:pt x="240363" y="2155100"/>
                </a:cubicBezTo>
                <a:cubicBezTo>
                  <a:pt x="251158" y="2164942"/>
                  <a:pt x="262588" y="2168435"/>
                  <a:pt x="270843" y="2174150"/>
                </a:cubicBezTo>
                <a:cubicBezTo>
                  <a:pt x="279098" y="2179865"/>
                  <a:pt x="281321" y="2183040"/>
                  <a:pt x="289893" y="2189390"/>
                </a:cubicBezTo>
                <a:cubicBezTo>
                  <a:pt x="298465" y="2195740"/>
                  <a:pt x="310213" y="2203995"/>
                  <a:pt x="322278" y="2212250"/>
                </a:cubicBezTo>
                <a:cubicBezTo>
                  <a:pt x="334343" y="2220505"/>
                  <a:pt x="350536" y="2231935"/>
                  <a:pt x="362283" y="2238920"/>
                </a:cubicBezTo>
                <a:cubicBezTo>
                  <a:pt x="374030" y="2245905"/>
                  <a:pt x="382286" y="2246858"/>
                  <a:pt x="392763" y="2254160"/>
                </a:cubicBezTo>
                <a:cubicBezTo>
                  <a:pt x="403240" y="2261462"/>
                  <a:pt x="414353" y="2270035"/>
                  <a:pt x="425148" y="2282735"/>
                </a:cubicBezTo>
                <a:cubicBezTo>
                  <a:pt x="435943" y="2295435"/>
                  <a:pt x="451183" y="2315438"/>
                  <a:pt x="457533" y="2330360"/>
                </a:cubicBezTo>
                <a:cubicBezTo>
                  <a:pt x="463883" y="2345283"/>
                  <a:pt x="459755" y="2357348"/>
                  <a:pt x="463248" y="2372270"/>
                </a:cubicBezTo>
                <a:cubicBezTo>
                  <a:pt x="466740" y="2387193"/>
                  <a:pt x="473726" y="2404020"/>
                  <a:pt x="478488" y="2419895"/>
                </a:cubicBezTo>
                <a:cubicBezTo>
                  <a:pt x="483250" y="2435770"/>
                  <a:pt x="491506" y="2451963"/>
                  <a:pt x="491823" y="2467520"/>
                </a:cubicBezTo>
                <a:cubicBezTo>
                  <a:pt x="492140" y="2483077"/>
                  <a:pt x="481980" y="2503080"/>
                  <a:pt x="480393" y="2513240"/>
                </a:cubicBezTo>
                <a:cubicBezTo>
                  <a:pt x="478806" y="2523400"/>
                  <a:pt x="479123" y="2520860"/>
                  <a:pt x="482298" y="2528480"/>
                </a:cubicBezTo>
                <a:cubicBezTo>
                  <a:pt x="485473" y="2536100"/>
                  <a:pt x="497220" y="2548165"/>
                  <a:pt x="499443" y="2558960"/>
                </a:cubicBezTo>
                <a:cubicBezTo>
                  <a:pt x="501665" y="2569755"/>
                  <a:pt x="493411" y="2585948"/>
                  <a:pt x="495633" y="2593250"/>
                </a:cubicBezTo>
                <a:cubicBezTo>
                  <a:pt x="497855" y="2600552"/>
                  <a:pt x="508333" y="2603728"/>
                  <a:pt x="512778" y="2602775"/>
                </a:cubicBezTo>
                <a:cubicBezTo>
                  <a:pt x="517223" y="2601823"/>
                  <a:pt x="518493" y="2591663"/>
                  <a:pt x="522303" y="2587535"/>
                </a:cubicBezTo>
                <a:cubicBezTo>
                  <a:pt x="526113" y="2583408"/>
                  <a:pt x="528018" y="2575470"/>
                  <a:pt x="535638" y="2578010"/>
                </a:cubicBezTo>
                <a:cubicBezTo>
                  <a:pt x="543258" y="2580550"/>
                  <a:pt x="556276" y="2594838"/>
                  <a:pt x="568023" y="2602775"/>
                </a:cubicBezTo>
                <a:cubicBezTo>
                  <a:pt x="579770" y="2610712"/>
                  <a:pt x="600408" y="2624365"/>
                  <a:pt x="606123" y="2625635"/>
                </a:cubicBezTo>
                <a:cubicBezTo>
                  <a:pt x="611838" y="2626905"/>
                  <a:pt x="603265" y="2616110"/>
                  <a:pt x="602313" y="2610395"/>
                </a:cubicBezTo>
                <a:cubicBezTo>
                  <a:pt x="601361" y="2604680"/>
                  <a:pt x="601360" y="2600235"/>
                  <a:pt x="600408" y="2591345"/>
                </a:cubicBezTo>
                <a:cubicBezTo>
                  <a:pt x="599455" y="2582455"/>
                  <a:pt x="595646" y="2564992"/>
                  <a:pt x="596598" y="2557055"/>
                </a:cubicBezTo>
                <a:cubicBezTo>
                  <a:pt x="597550" y="2549118"/>
                  <a:pt x="602313" y="2548483"/>
                  <a:pt x="606123" y="2543720"/>
                </a:cubicBezTo>
                <a:cubicBezTo>
                  <a:pt x="609933" y="2538958"/>
                  <a:pt x="615330" y="2532925"/>
                  <a:pt x="619458" y="2528480"/>
                </a:cubicBezTo>
                <a:cubicBezTo>
                  <a:pt x="623586" y="2524035"/>
                  <a:pt x="629935" y="2521813"/>
                  <a:pt x="630888" y="2517050"/>
                </a:cubicBezTo>
                <a:cubicBezTo>
                  <a:pt x="631840" y="2512288"/>
                  <a:pt x="626125" y="2507525"/>
                  <a:pt x="625173" y="2499905"/>
                </a:cubicBezTo>
                <a:cubicBezTo>
                  <a:pt x="624221" y="2492285"/>
                  <a:pt x="624538" y="2483077"/>
                  <a:pt x="625173" y="2471330"/>
                </a:cubicBezTo>
                <a:cubicBezTo>
                  <a:pt x="625808" y="2459583"/>
                  <a:pt x="628348" y="2442120"/>
                  <a:pt x="628983" y="2429420"/>
                </a:cubicBezTo>
                <a:cubicBezTo>
                  <a:pt x="629618" y="2416720"/>
                  <a:pt x="628983" y="2395130"/>
                  <a:pt x="628983" y="2395130"/>
                </a:cubicBezTo>
                <a:cubicBezTo>
                  <a:pt x="628983" y="2380843"/>
                  <a:pt x="629618" y="2357982"/>
                  <a:pt x="628983" y="2343695"/>
                </a:cubicBezTo>
                <a:cubicBezTo>
                  <a:pt x="628348" y="2329408"/>
                  <a:pt x="625808" y="2318295"/>
                  <a:pt x="625173" y="2309405"/>
                </a:cubicBezTo>
                <a:cubicBezTo>
                  <a:pt x="624538" y="2300515"/>
                  <a:pt x="623268" y="2297023"/>
                  <a:pt x="625173" y="2290355"/>
                </a:cubicBezTo>
                <a:cubicBezTo>
                  <a:pt x="627078" y="2283688"/>
                  <a:pt x="631523" y="2279877"/>
                  <a:pt x="636603" y="2269400"/>
                </a:cubicBezTo>
                <a:cubicBezTo>
                  <a:pt x="641683" y="2258923"/>
                  <a:pt x="649938" y="2244000"/>
                  <a:pt x="655653" y="2227490"/>
                </a:cubicBezTo>
                <a:cubicBezTo>
                  <a:pt x="661368" y="2210980"/>
                  <a:pt x="666766" y="2185262"/>
                  <a:pt x="670893" y="2170340"/>
                </a:cubicBezTo>
                <a:cubicBezTo>
                  <a:pt x="675020" y="2155418"/>
                  <a:pt x="677878" y="2147480"/>
                  <a:pt x="680418" y="2137955"/>
                </a:cubicBezTo>
                <a:cubicBezTo>
                  <a:pt x="682958" y="2128430"/>
                  <a:pt x="683911" y="2118905"/>
                  <a:pt x="686133" y="2113190"/>
                </a:cubicBezTo>
                <a:cubicBezTo>
                  <a:pt x="688355" y="2107475"/>
                  <a:pt x="690261" y="2106840"/>
                  <a:pt x="693753" y="2103665"/>
                </a:cubicBezTo>
                <a:cubicBezTo>
                  <a:pt x="697245" y="2100490"/>
                  <a:pt x="703913" y="2101443"/>
                  <a:pt x="707088" y="2094140"/>
                </a:cubicBezTo>
                <a:cubicBezTo>
                  <a:pt x="710263" y="2086838"/>
                  <a:pt x="711533" y="2070010"/>
                  <a:pt x="712803" y="2059850"/>
                </a:cubicBezTo>
                <a:cubicBezTo>
                  <a:pt x="714073" y="2049690"/>
                  <a:pt x="703278" y="2044292"/>
                  <a:pt x="714708" y="2033180"/>
                </a:cubicBezTo>
                <a:cubicBezTo>
                  <a:pt x="726138" y="2022068"/>
                  <a:pt x="762015" y="2006193"/>
                  <a:pt x="781383" y="1993175"/>
                </a:cubicBezTo>
                <a:cubicBezTo>
                  <a:pt x="800751" y="1980157"/>
                  <a:pt x="820753" y="1964917"/>
                  <a:pt x="830913" y="1955075"/>
                </a:cubicBezTo>
                <a:cubicBezTo>
                  <a:pt x="841073" y="1945233"/>
                  <a:pt x="841073" y="1941740"/>
                  <a:pt x="842343" y="1934120"/>
                </a:cubicBezTo>
                <a:cubicBezTo>
                  <a:pt x="843613" y="1926500"/>
                  <a:pt x="839168" y="1917927"/>
                  <a:pt x="838533" y="1909355"/>
                </a:cubicBezTo>
                <a:cubicBezTo>
                  <a:pt x="837898" y="1900783"/>
                  <a:pt x="833453" y="1888400"/>
                  <a:pt x="838533" y="1882685"/>
                </a:cubicBezTo>
                <a:cubicBezTo>
                  <a:pt x="843613" y="1876970"/>
                  <a:pt x="861393" y="1880145"/>
                  <a:pt x="869013" y="1875065"/>
                </a:cubicBezTo>
                <a:cubicBezTo>
                  <a:pt x="876633" y="1869985"/>
                  <a:pt x="878856" y="1861412"/>
                  <a:pt x="884253" y="1852205"/>
                </a:cubicBezTo>
                <a:cubicBezTo>
                  <a:pt x="889650" y="1842998"/>
                  <a:pt x="895048" y="1827440"/>
                  <a:pt x="901398" y="1819820"/>
                </a:cubicBezTo>
                <a:cubicBezTo>
                  <a:pt x="907748" y="1812200"/>
                  <a:pt x="916638" y="1813787"/>
                  <a:pt x="922353" y="1806485"/>
                </a:cubicBezTo>
                <a:cubicBezTo>
                  <a:pt x="928068" y="1799183"/>
                  <a:pt x="931878" y="1784578"/>
                  <a:pt x="935688" y="1776005"/>
                </a:cubicBezTo>
                <a:cubicBezTo>
                  <a:pt x="939498" y="1767433"/>
                  <a:pt x="943308" y="1763622"/>
                  <a:pt x="945213" y="1755050"/>
                </a:cubicBezTo>
                <a:cubicBezTo>
                  <a:pt x="947118" y="1746478"/>
                  <a:pt x="942990" y="1733143"/>
                  <a:pt x="947118" y="1724570"/>
                </a:cubicBezTo>
                <a:cubicBezTo>
                  <a:pt x="951245" y="1715998"/>
                  <a:pt x="961723" y="1710283"/>
                  <a:pt x="969978" y="1703615"/>
                </a:cubicBezTo>
                <a:cubicBezTo>
                  <a:pt x="978233" y="1696947"/>
                  <a:pt x="991885" y="1689645"/>
                  <a:pt x="996648" y="1684565"/>
                </a:cubicBezTo>
                <a:cubicBezTo>
                  <a:pt x="1001410" y="1679485"/>
                  <a:pt x="998236" y="1677262"/>
                  <a:pt x="998553" y="1673135"/>
                </a:cubicBezTo>
                <a:cubicBezTo>
                  <a:pt x="998870" y="1669008"/>
                  <a:pt x="999823" y="1667103"/>
                  <a:pt x="998553" y="1659800"/>
                </a:cubicBezTo>
                <a:cubicBezTo>
                  <a:pt x="997283" y="1652497"/>
                  <a:pt x="993473" y="1635987"/>
                  <a:pt x="990933" y="1629320"/>
                </a:cubicBezTo>
                <a:cubicBezTo>
                  <a:pt x="988393" y="1622653"/>
                  <a:pt x="982361" y="1622335"/>
                  <a:pt x="983313" y="1619795"/>
                </a:cubicBezTo>
                <a:cubicBezTo>
                  <a:pt x="984265" y="1617255"/>
                  <a:pt x="993156" y="1619795"/>
                  <a:pt x="996648" y="1614080"/>
                </a:cubicBezTo>
                <a:cubicBezTo>
                  <a:pt x="1000140" y="1608365"/>
                  <a:pt x="1002046" y="1593125"/>
                  <a:pt x="1004268" y="1585505"/>
                </a:cubicBezTo>
                <a:cubicBezTo>
                  <a:pt x="1006490" y="1577885"/>
                  <a:pt x="1007761" y="1575345"/>
                  <a:pt x="1009983" y="1568360"/>
                </a:cubicBezTo>
                <a:cubicBezTo>
                  <a:pt x="1012205" y="1561375"/>
                  <a:pt x="1014428" y="1550580"/>
                  <a:pt x="1017603" y="1543595"/>
                </a:cubicBezTo>
                <a:cubicBezTo>
                  <a:pt x="1020778" y="1536610"/>
                  <a:pt x="1029033" y="1526450"/>
                  <a:pt x="1029033" y="1526450"/>
                </a:cubicBezTo>
                <a:cubicBezTo>
                  <a:pt x="1032208" y="1523593"/>
                  <a:pt x="1035383" y="1529942"/>
                  <a:pt x="1036653" y="1526450"/>
                </a:cubicBezTo>
                <a:cubicBezTo>
                  <a:pt x="1037923" y="1522958"/>
                  <a:pt x="1035701" y="1512480"/>
                  <a:pt x="1036653" y="1505495"/>
                </a:cubicBezTo>
                <a:cubicBezTo>
                  <a:pt x="1037605" y="1498510"/>
                  <a:pt x="1039193" y="1494065"/>
                  <a:pt x="1042368" y="1484540"/>
                </a:cubicBezTo>
                <a:cubicBezTo>
                  <a:pt x="1045543" y="1475015"/>
                  <a:pt x="1053163" y="1458505"/>
                  <a:pt x="1055703" y="1448345"/>
                </a:cubicBezTo>
                <a:cubicBezTo>
                  <a:pt x="1058243" y="1438185"/>
                  <a:pt x="1055703" y="1429930"/>
                  <a:pt x="1057608" y="1423580"/>
                </a:cubicBezTo>
                <a:cubicBezTo>
                  <a:pt x="1059513" y="1417230"/>
                  <a:pt x="1065228" y="1414373"/>
                  <a:pt x="1067133" y="1410245"/>
                </a:cubicBezTo>
                <a:cubicBezTo>
                  <a:pt x="1069038" y="1406118"/>
                  <a:pt x="1069990" y="1406117"/>
                  <a:pt x="1069038" y="1398815"/>
                </a:cubicBezTo>
                <a:cubicBezTo>
                  <a:pt x="1068086" y="1391513"/>
                  <a:pt x="1061418" y="1375002"/>
                  <a:pt x="1061418" y="1366430"/>
                </a:cubicBezTo>
                <a:cubicBezTo>
                  <a:pt x="1061418" y="1357858"/>
                  <a:pt x="1066498" y="1356587"/>
                  <a:pt x="1069038" y="1347380"/>
                </a:cubicBezTo>
                <a:cubicBezTo>
                  <a:pt x="1071578" y="1338173"/>
                  <a:pt x="1073801" y="1319757"/>
                  <a:pt x="1076658" y="1311185"/>
                </a:cubicBezTo>
                <a:cubicBezTo>
                  <a:pt x="1079515" y="1302613"/>
                  <a:pt x="1084595" y="1302295"/>
                  <a:pt x="1086183" y="1295945"/>
                </a:cubicBezTo>
                <a:cubicBezTo>
                  <a:pt x="1087770" y="1289595"/>
                  <a:pt x="1086183" y="1273085"/>
                  <a:pt x="1086183" y="1273085"/>
                </a:cubicBezTo>
                <a:cubicBezTo>
                  <a:pt x="1086183" y="1265148"/>
                  <a:pt x="1084913" y="1257527"/>
                  <a:pt x="1086183" y="1248320"/>
                </a:cubicBezTo>
                <a:cubicBezTo>
                  <a:pt x="1087453" y="1239113"/>
                  <a:pt x="1092216" y="1225142"/>
                  <a:pt x="1093803" y="1217840"/>
                </a:cubicBezTo>
                <a:cubicBezTo>
                  <a:pt x="1095390" y="1210538"/>
                  <a:pt x="1093485" y="1208950"/>
                  <a:pt x="1095708" y="1204505"/>
                </a:cubicBezTo>
                <a:cubicBezTo>
                  <a:pt x="1097930" y="1200060"/>
                  <a:pt x="1105233" y="1197520"/>
                  <a:pt x="1107138" y="1191170"/>
                </a:cubicBezTo>
                <a:cubicBezTo>
                  <a:pt x="1109043" y="1184820"/>
                  <a:pt x="1107138" y="1166405"/>
                  <a:pt x="1107138" y="1166405"/>
                </a:cubicBezTo>
                <a:cubicBezTo>
                  <a:pt x="1107138" y="1158150"/>
                  <a:pt x="1104916" y="1148942"/>
                  <a:pt x="1107138" y="1141640"/>
                </a:cubicBezTo>
                <a:cubicBezTo>
                  <a:pt x="1109360" y="1134338"/>
                  <a:pt x="1116981" y="1130527"/>
                  <a:pt x="1120473" y="1122590"/>
                </a:cubicBezTo>
                <a:cubicBezTo>
                  <a:pt x="1123965" y="1114653"/>
                  <a:pt x="1126506" y="1103222"/>
                  <a:pt x="1128093" y="1094015"/>
                </a:cubicBezTo>
                <a:cubicBezTo>
                  <a:pt x="1129680" y="1084808"/>
                  <a:pt x="1128093" y="1074013"/>
                  <a:pt x="1129998" y="1067345"/>
                </a:cubicBezTo>
                <a:cubicBezTo>
                  <a:pt x="1131903" y="1060678"/>
                  <a:pt x="1140475" y="1059725"/>
                  <a:pt x="1139523" y="1054010"/>
                </a:cubicBezTo>
                <a:cubicBezTo>
                  <a:pt x="1138571" y="1048295"/>
                  <a:pt x="1122378" y="1039405"/>
                  <a:pt x="1124283" y="1033055"/>
                </a:cubicBezTo>
                <a:cubicBezTo>
                  <a:pt x="1126188" y="1026705"/>
                  <a:pt x="1146191" y="1022260"/>
                  <a:pt x="1150953" y="1015910"/>
                </a:cubicBezTo>
                <a:cubicBezTo>
                  <a:pt x="1155715" y="1009560"/>
                  <a:pt x="1154445" y="1003845"/>
                  <a:pt x="1152858" y="994955"/>
                </a:cubicBezTo>
                <a:cubicBezTo>
                  <a:pt x="1151271" y="986065"/>
                  <a:pt x="1143968" y="972095"/>
                  <a:pt x="1141428" y="962570"/>
                </a:cubicBezTo>
                <a:cubicBezTo>
                  <a:pt x="1138888" y="953045"/>
                  <a:pt x="1137301" y="944155"/>
                  <a:pt x="1137618" y="937805"/>
                </a:cubicBezTo>
                <a:cubicBezTo>
                  <a:pt x="1137935" y="931455"/>
                  <a:pt x="1138253" y="928915"/>
                  <a:pt x="1143333" y="924470"/>
                </a:cubicBezTo>
                <a:cubicBezTo>
                  <a:pt x="1148413" y="920025"/>
                  <a:pt x="1163018" y="916850"/>
                  <a:pt x="1168098" y="911135"/>
                </a:cubicBezTo>
                <a:cubicBezTo>
                  <a:pt x="1173178" y="905420"/>
                  <a:pt x="1173813" y="897482"/>
                  <a:pt x="1173813" y="890180"/>
                </a:cubicBezTo>
                <a:cubicBezTo>
                  <a:pt x="1173813" y="882878"/>
                  <a:pt x="1168415" y="875575"/>
                  <a:pt x="1168098" y="867320"/>
                </a:cubicBezTo>
                <a:cubicBezTo>
                  <a:pt x="1167780" y="859065"/>
                  <a:pt x="1167781" y="847317"/>
                  <a:pt x="1171908" y="840650"/>
                </a:cubicBezTo>
                <a:cubicBezTo>
                  <a:pt x="1176035" y="833983"/>
                  <a:pt x="1185243" y="832712"/>
                  <a:pt x="1192863" y="827315"/>
                </a:cubicBezTo>
                <a:cubicBezTo>
                  <a:pt x="1200483" y="821918"/>
                  <a:pt x="1211913" y="813662"/>
                  <a:pt x="1217628" y="808265"/>
                </a:cubicBezTo>
                <a:cubicBezTo>
                  <a:pt x="1223343" y="802868"/>
                  <a:pt x="1222708" y="802550"/>
                  <a:pt x="1227153" y="794930"/>
                </a:cubicBezTo>
                <a:cubicBezTo>
                  <a:pt x="1231598" y="787310"/>
                  <a:pt x="1240171" y="772387"/>
                  <a:pt x="1244298" y="762545"/>
                </a:cubicBezTo>
                <a:cubicBezTo>
                  <a:pt x="1248425" y="752703"/>
                  <a:pt x="1249696" y="744130"/>
                  <a:pt x="1251918" y="735875"/>
                </a:cubicBezTo>
                <a:cubicBezTo>
                  <a:pt x="1254140" y="727620"/>
                  <a:pt x="1255728" y="721587"/>
                  <a:pt x="1257633" y="713015"/>
                </a:cubicBezTo>
                <a:cubicBezTo>
                  <a:pt x="1259538" y="704443"/>
                  <a:pt x="1262396" y="692377"/>
                  <a:pt x="1263348" y="684440"/>
                </a:cubicBezTo>
                <a:cubicBezTo>
                  <a:pt x="1264300" y="676503"/>
                  <a:pt x="1260491" y="671422"/>
                  <a:pt x="1263348" y="665390"/>
                </a:cubicBezTo>
                <a:cubicBezTo>
                  <a:pt x="1266205" y="659358"/>
                  <a:pt x="1274143" y="655230"/>
                  <a:pt x="1280493" y="648245"/>
                </a:cubicBezTo>
                <a:cubicBezTo>
                  <a:pt x="1286843" y="641260"/>
                  <a:pt x="1298591" y="630147"/>
                  <a:pt x="1301448" y="623480"/>
                </a:cubicBezTo>
                <a:cubicBezTo>
                  <a:pt x="1304305" y="616813"/>
                  <a:pt x="1294781" y="614272"/>
                  <a:pt x="1297638" y="608240"/>
                </a:cubicBezTo>
                <a:cubicBezTo>
                  <a:pt x="1300495" y="602208"/>
                  <a:pt x="1315101" y="594270"/>
                  <a:pt x="1318593" y="587285"/>
                </a:cubicBezTo>
                <a:cubicBezTo>
                  <a:pt x="1322085" y="580300"/>
                  <a:pt x="1320180" y="574585"/>
                  <a:pt x="1318593" y="566330"/>
                </a:cubicBezTo>
                <a:cubicBezTo>
                  <a:pt x="1317005" y="558075"/>
                  <a:pt x="1312878" y="548867"/>
                  <a:pt x="1309068" y="537755"/>
                </a:cubicBezTo>
                <a:cubicBezTo>
                  <a:pt x="1305258" y="526643"/>
                  <a:pt x="1298908" y="512038"/>
                  <a:pt x="1295733" y="499655"/>
                </a:cubicBezTo>
                <a:cubicBezTo>
                  <a:pt x="1292558" y="487273"/>
                  <a:pt x="1292875" y="479018"/>
                  <a:pt x="1290018" y="463460"/>
                </a:cubicBezTo>
                <a:cubicBezTo>
                  <a:pt x="1287160" y="447903"/>
                  <a:pt x="1280493" y="421867"/>
                  <a:pt x="1278588" y="406310"/>
                </a:cubicBezTo>
                <a:cubicBezTo>
                  <a:pt x="1276683" y="390753"/>
                  <a:pt x="1277953" y="381862"/>
                  <a:pt x="1278588" y="370115"/>
                </a:cubicBezTo>
                <a:cubicBezTo>
                  <a:pt x="1279223" y="358368"/>
                  <a:pt x="1278270" y="346303"/>
                  <a:pt x="1282398" y="335825"/>
                </a:cubicBezTo>
                <a:cubicBezTo>
                  <a:pt x="1286525" y="325348"/>
                  <a:pt x="1296050" y="318045"/>
                  <a:pt x="1303353" y="307250"/>
                </a:cubicBezTo>
                <a:cubicBezTo>
                  <a:pt x="1310656" y="296455"/>
                  <a:pt x="1319863" y="279627"/>
                  <a:pt x="1326213" y="271055"/>
                </a:cubicBezTo>
                <a:cubicBezTo>
                  <a:pt x="1332563" y="262483"/>
                  <a:pt x="1336690" y="260260"/>
                  <a:pt x="1341453" y="255815"/>
                </a:cubicBezTo>
                <a:cubicBezTo>
                  <a:pt x="1346216" y="251370"/>
                  <a:pt x="1348756" y="247560"/>
                  <a:pt x="1354788" y="244385"/>
                </a:cubicBezTo>
                <a:cubicBezTo>
                  <a:pt x="1360820" y="241210"/>
                  <a:pt x="1370981" y="240575"/>
                  <a:pt x="1377648" y="236765"/>
                </a:cubicBezTo>
                <a:cubicBezTo>
                  <a:pt x="1384315" y="232955"/>
                  <a:pt x="1394793" y="221525"/>
                  <a:pt x="1394793" y="221525"/>
                </a:cubicBezTo>
                <a:cubicBezTo>
                  <a:pt x="1397015" y="218350"/>
                  <a:pt x="1394793" y="219303"/>
                  <a:pt x="1390983" y="217715"/>
                </a:cubicBezTo>
                <a:cubicBezTo>
                  <a:pt x="1387173" y="216127"/>
                  <a:pt x="1377330" y="213905"/>
                  <a:pt x="1371933" y="212000"/>
                </a:cubicBezTo>
                <a:cubicBezTo>
                  <a:pt x="1366536" y="210095"/>
                  <a:pt x="1361455" y="208825"/>
                  <a:pt x="1358598" y="206285"/>
                </a:cubicBezTo>
                <a:cubicBezTo>
                  <a:pt x="1355741" y="203745"/>
                  <a:pt x="1357963" y="208507"/>
                  <a:pt x="1354788" y="196760"/>
                </a:cubicBezTo>
                <a:cubicBezTo>
                  <a:pt x="1351613" y="185013"/>
                  <a:pt x="1352565" y="146595"/>
                  <a:pt x="1339548" y="135800"/>
                </a:cubicBezTo>
                <a:close/>
              </a:path>
            </a:pathLst>
          </a:cu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4144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28;p9">
            <a:extLst>
              <a:ext uri="{FF2B5EF4-FFF2-40B4-BE49-F238E27FC236}">
                <a16:creationId xmlns:a16="http://schemas.microsoft.com/office/drawing/2014/main" id="{B7213968-51F2-63F5-7914-99C0BEF28975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AF13AE-2F39-479C-97A6-1646ACE832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3145792"/>
              </p:ext>
            </p:extLst>
          </p:nvPr>
        </p:nvGraphicFramePr>
        <p:xfrm>
          <a:off x="485906" y="1056873"/>
          <a:ext cx="11095895" cy="540038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517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394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2785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今(25)日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明(26)日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後(27)日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濱海公路(67K~84K)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(基隆)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12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台2甲線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陽金公路(7K~9k)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(三和)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822">
                <a:tc rowSpan="4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北宜公路(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15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K~52K)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坪林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1.5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260/310/500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蘇花改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(104K~179K)(</a:t>
                      </a:r>
                      <a:r>
                        <a:rPr lang="zh-TW" altLang="en-US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東澳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30.5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舊蘇花(0K~71K)(東澳嶺)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46.5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南迴公路(407K~465K)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(金崙)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180/260/450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台9甲線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新烏公路(9K~19K)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桶後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0.5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7822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25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60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(巴陵)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822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北橫公路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(65K~85K)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池端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9.5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260/350/450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842992"/>
                  </a:ext>
                </a:extLst>
              </a:tr>
              <a:tr h="46782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台7甲線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梨山支線(0K~69K)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松茂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南山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9.0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26F9DD0-DF82-F118-F22A-2E87C98A46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6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95E0C2C-D89E-2210-7996-920F9636104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71E86B95-5B46-3517-A0C9-2AE44F1BBD0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8CD85099-285D-DEDF-915A-E7C92662490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9" name="直角三角形 8">
            <a:extLst>
              <a:ext uri="{FF2B5EF4-FFF2-40B4-BE49-F238E27FC236}">
                <a16:creationId xmlns:a16="http://schemas.microsoft.com/office/drawing/2014/main" id="{52D70B25-17BB-5ECD-DCF8-0916486CB3E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oogle Shape;199;p38">
            <a:extLst>
              <a:ext uri="{FF2B5EF4-FFF2-40B4-BE49-F238E27FC236}">
                <a16:creationId xmlns:a16="http://schemas.microsoft.com/office/drawing/2014/main" id="{E2180B84-EBFB-4148-ACB4-3D21D7877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5732846"/>
              </p:ext>
            </p:extLst>
          </p:nvPr>
        </p:nvGraphicFramePr>
        <p:xfrm>
          <a:off x="482600" y="1057399"/>
          <a:ext cx="11095895" cy="540886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78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588831222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83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14629">
                  <a:extLst>
                    <a:ext uri="{9D8B030D-6E8A-4147-A177-3AD203B41FA5}">
                      <a16:colId xmlns:a16="http://schemas.microsoft.com/office/drawing/2014/main" val="1712944424"/>
                    </a:ext>
                  </a:extLst>
                </a:gridCol>
              </a:tblGrid>
              <a:tr h="7152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省道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公路名(樁號)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昨日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雨量累積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今(25)日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明(26)日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sz="1800" b="1">
                          <a:solidFill>
                            <a:srgbClr val="000000"/>
                          </a:solidFill>
                          <a:latin typeface="微軟正黑體"/>
                        </a:rPr>
                        <a:t>後(27)日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預警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警戒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/</a:t>
                      </a: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行動</a:t>
                      </a:r>
                      <a:endParaRPr lang="en-US" altLang="zh-TW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值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(26hr)</a:t>
                      </a:r>
                      <a:endParaRPr lang="zh-TW" altLang="en-US"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24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K~110K)西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(德基)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、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梨山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200/260/310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8913591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中橫公路(1</a:t>
                      </a:r>
                      <a:r>
                        <a:rPr lang="en-US" alt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18</a:t>
                      </a:r>
                      <a:r>
                        <a:rPr lang="zh-TW" sz="1600" b="1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K~186K)東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慈恩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95980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埔霧公路(33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~99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652270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u="none" strike="noStrike" cap="none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霧社支線(0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~41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)(廬山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、合歡山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591956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台18線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阿里山公路 (35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(阿里山)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310/400/550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908751"/>
                  </a:ext>
                </a:extLst>
              </a:tr>
              <a:tr h="425884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20</a:t>
                      </a:r>
                      <a:r>
                        <a:rPr lang="zh-TW" altLang="en-US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lang="zh-TW" altLang="en-US"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(58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~102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)西(甲仙)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D3EDF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260/310/350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041610"/>
                  </a:ext>
                </a:extLst>
              </a:tr>
              <a:tr h="425884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南橫公路 (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15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~206</a:t>
                      </a:r>
                      <a:r>
                        <a:rPr lang="en-US" alt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)東(</a:t>
                      </a:r>
                      <a:r>
                        <a:rPr lang="zh-TW" altLang="en-US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向陽</a:t>
                      </a: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    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1.5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180/200/260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111112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台21線</a:t>
                      </a:r>
                      <a:endParaRPr sz="1600" b="1" i="0" u="none" strike="noStrike" cap="none" dirty="0">
                        <a:solidFill>
                          <a:schemeClr val="dk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新中橫公路(信義)(78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13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4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)(神木村)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72872"/>
                  </a:ext>
                </a:extLst>
              </a:tr>
              <a:tr h="38337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</a:t>
                      </a:r>
                      <a:r>
                        <a:rPr lang="en-US" altLang="zh-TW" sz="1600" b="1" u="none" strike="noStrike" cap="none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29</a:t>
                      </a:r>
                      <a:r>
                        <a:rPr lang="zh-TW" sz="1600" b="1" u="none" strike="noStrike" cap="none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旗甲公路 (0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23K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)(那瑪夏國中)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0.0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180/180/250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5166117"/>
                  </a:ext>
                </a:extLst>
              </a:tr>
              <a:tr h="42588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海岸公路 (34K~</a:t>
                      </a:r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14</a:t>
                      </a: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9K)(加路蘭山)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9.5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--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072567"/>
                  </a:ext>
                </a:extLst>
              </a:tr>
              <a:tr h="3604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u="none" strike="noStrike" cap="none" dirty="0">
                          <a:solidFill>
                            <a:schemeClr val="dk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台11甲線</a:t>
                      </a:r>
                      <a:endParaRPr sz="1600" b="1" u="none" strike="noStrike" cap="none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zh-TW" sz="1600" b="1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Microsoft JhengHei"/>
                          <a:sym typeface="Microsoft JhengHei"/>
                        </a:rPr>
                        <a:t>光豐公路( 0K~19K)(豐濱)</a:t>
                      </a:r>
                      <a:endParaRPr sz="1600" b="1" i="0" u="none" strike="noStrike" cap="none" dirty="0">
                        <a:solidFill>
                          <a:srgbClr val="000000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Microsoft JhengHei"/>
                        <a:sym typeface="Microsoft JhengHei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6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8.0 </a:t>
                      </a:r>
                    </a:p>
                  </a:txBody>
                  <a:tcPr marL="9525" marR="9525" marT="9525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5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TW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200/260/320</a:t>
                      </a:r>
                    </a:p>
                  </a:txBody>
                  <a:tcPr marL="0" marR="0" marT="0" marB="0" anchor="ctr">
                    <a:lnL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A5A5A5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399402"/>
                  </a:ext>
                </a:extLst>
              </a:tr>
            </a:tbl>
          </a:graphicData>
        </a:graphic>
      </p:graphicFrame>
      <p:sp>
        <p:nvSpPr>
          <p:cNvPr id="2" name="Google Shape;228;p9">
            <a:extLst>
              <a:ext uri="{FF2B5EF4-FFF2-40B4-BE49-F238E27FC236}">
                <a16:creationId xmlns:a16="http://schemas.microsoft.com/office/drawing/2014/main" id="{910657D1-D376-A03B-F433-04F69C3FD4FD}"/>
              </a:ext>
            </a:extLst>
          </p:cNvPr>
          <p:cNvSpPr txBox="1"/>
          <p:nvPr/>
        </p:nvSpPr>
        <p:spPr>
          <a:xfrm>
            <a:off x="6573171" y="644243"/>
            <a:ext cx="2665103" cy="408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0800" marR="0" lvl="0" indent="0" algn="l" defTabSz="914400" rtl="0" eaLnBrk="1" fontAlgn="auto" latinLnBrk="0" hangingPunct="1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5A6E0"/>
              </a:buClr>
              <a:buSzPts val="2400"/>
              <a:buFont typeface="Inter"/>
              <a:buNone/>
              <a:tabLst/>
              <a:defRPr/>
            </a:pPr>
            <a:r>
              <a:rPr kumimoji="0" lang="zh-TW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JhengHei"/>
                <a:ea typeface="Microsoft JhengHei"/>
                <a:cs typeface="Microsoft JhengHei"/>
                <a:sym typeface="Microsoft JhengHei"/>
              </a:rPr>
              <a:t>未來三日降雪機率： 無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solidFill>
                <a:srgbClr val="000C18"/>
              </a:solidFill>
              <a:effectLst/>
              <a:uLnTx/>
              <a:uFillTx/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2519F7F-EA45-FB2D-2B2E-09879A884FA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7</a:t>
            </a:fld>
            <a:endParaRPr kumimoji="0" lang="zh-TW" altLang="en-US" sz="1733" b="0" i="0" u="none" strike="noStrike" kern="0" cap="none" spc="0" normalizeH="0" baseline="0" noProof="0" dirty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0AC6C1A6-56E3-208F-3E50-8C0B673691E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5746" y="789542"/>
            <a:ext cx="168927" cy="170272"/>
          </a:xfrm>
          <a:prstGeom prst="rtTriangle">
            <a:avLst/>
          </a:prstGeom>
          <a:pattFill prst="dkUpDiag">
            <a:fgClr>
              <a:srgbClr val="FF0000"/>
            </a:fgClr>
            <a:bgClr>
              <a:srgbClr val="C0000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6" name="直角三角形 5">
            <a:extLst>
              <a:ext uri="{FF2B5EF4-FFF2-40B4-BE49-F238E27FC236}">
                <a16:creationId xmlns:a16="http://schemas.microsoft.com/office/drawing/2014/main" id="{773C0FE4-AD1B-C0FC-8362-A6EC14229C6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9412333" y="495577"/>
            <a:ext cx="168927" cy="170272"/>
          </a:xfrm>
          <a:prstGeom prst="rtTriangle">
            <a:avLst/>
          </a:prstGeom>
          <a:pattFill prst="dkUpDiag">
            <a:fgClr>
              <a:srgbClr val="FFFF00"/>
            </a:fgClr>
            <a:bgClr>
              <a:schemeClr val="accent5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7" name="直角三角形 6">
            <a:extLst>
              <a:ext uri="{FF2B5EF4-FFF2-40B4-BE49-F238E27FC236}">
                <a16:creationId xmlns:a16="http://schemas.microsoft.com/office/drawing/2014/main" id="{B3389437-B7D7-E59B-2690-515FD67D0E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498989"/>
            <a:ext cx="168927" cy="170272"/>
          </a:xfrm>
          <a:prstGeom prst="rtTriangle">
            <a:avLst/>
          </a:prstGeom>
          <a:pattFill prst="dkUpDiag">
            <a:fgClr>
              <a:srgbClr val="FFC000"/>
            </a:fgClr>
            <a:bgClr>
              <a:schemeClr val="accent6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  <p:sp>
        <p:nvSpPr>
          <p:cNvPr id="8" name="直角三角形 7">
            <a:extLst>
              <a:ext uri="{FF2B5EF4-FFF2-40B4-BE49-F238E27FC236}">
                <a16:creationId xmlns:a16="http://schemas.microsoft.com/office/drawing/2014/main" id="{D1115193-C492-B6C3-C80B-922790E4A61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flipH="1">
            <a:off x="10468898" y="794143"/>
            <a:ext cx="168927" cy="170272"/>
          </a:xfrm>
          <a:prstGeom prst="rtTriangle">
            <a:avLst/>
          </a:prstGeom>
          <a:pattFill prst="dkUpDiag">
            <a:fgClr>
              <a:srgbClr val="FF66FF"/>
            </a:fgClr>
            <a:bgClr>
              <a:srgbClr val="7030A0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zh-TW" altLang="en-US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新細明體" panose="02020500000000000000" pitchFamily="18" charset="-120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0612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1205B30-61AA-0F2D-6397-08634584B18C}"/>
              </a:ext>
            </a:extLst>
          </p:cNvPr>
          <p:cNvSpPr/>
          <p:nvPr/>
        </p:nvSpPr>
        <p:spPr>
          <a:xfrm>
            <a:off x="501927" y="2693113"/>
            <a:ext cx="11188145" cy="899798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anchor="ctr">
            <a:spAutoFit/>
          </a:bodyPr>
          <a:lstStyle/>
          <a:p>
            <a:pPr marL="271463" indent="-195263" algn="just" hangingPunct="0">
              <a:lnSpc>
                <a:spcPct val="114000"/>
              </a:lnSpc>
              <a:spcAft>
                <a:spcPts val="600"/>
              </a:spcAft>
              <a:buClr>
                <a:srgbClr val="25A6E0"/>
              </a:buClr>
              <a:buFont typeface="Arial"/>
              <a:buChar char="•"/>
              <a:defRPr/>
            </a:pP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未來三天皆為東北季風影響、水氣會逐日減少，雨勢逐漸趨緩，</a:t>
            </a:r>
            <a:r>
              <a:rPr lang="zh-TW" altLang="en-US" sz="2400" spc="100" dirty="0">
                <a:solidFill>
                  <a:srgbClr val="000C18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/>
                <a:sym typeface="Arial"/>
              </a:rPr>
              <a:t>迎風面大臺北至東半部仍有短暫雨，宜蘭南側山區有近長時大雨機率發生。</a:t>
            </a:r>
            <a:endParaRPr lang="en-US" altLang="zh-TW" sz="2400" spc="100" dirty="0">
              <a:solidFill>
                <a:srgbClr val="000C18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Arial"/>
            </a:endParaRPr>
          </a:p>
        </p:txBody>
      </p:sp>
      <p:sp>
        <p:nvSpPr>
          <p:cNvPr id="5" name="Google Shape;217;p40">
            <a:extLst>
              <a:ext uri="{FF2B5EF4-FFF2-40B4-BE49-F238E27FC236}">
                <a16:creationId xmlns:a16="http://schemas.microsoft.com/office/drawing/2014/main" id="{BD8A6946-7E20-9E1B-A4A3-DBE614A7E051}"/>
              </a:ext>
            </a:extLst>
          </p:cNvPr>
          <p:cNvSpPr txBox="1"/>
          <p:nvPr/>
        </p:nvSpPr>
        <p:spPr>
          <a:xfrm>
            <a:off x="544386" y="5869460"/>
            <a:ext cx="11291459" cy="785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今重點關注路段：台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9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線、台</a:t>
            </a:r>
            <a:r>
              <a:rPr lang="en-US" altLang="zh-TW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9</a:t>
            </a:r>
            <a:r>
              <a:rPr lang="zh-TW" altLang="en-US" sz="22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Microsoft JhengHei"/>
              </a:rPr>
              <a:t>丁線</a:t>
            </a:r>
            <a:endParaRPr kumimoji="0" lang="zh-TW" altLang="en-US" sz="2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Arial"/>
              <a:sym typeface="Microsoft JhengHei"/>
            </a:endParaRPr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tabLst/>
              <a:defRPr/>
            </a:pPr>
            <a:fld id="{00000000-1234-1234-1234-123412341234}" type="slidenum">
              <a:rPr kumimoji="0" lang="en-US" altLang="zh-TW" sz="1733" b="0" i="0" u="none" strike="noStrike" kern="0" cap="none" spc="0" normalizeH="0" baseline="0" noProof="0" smtClean="0">
                <a:ln>
                  <a:noFill/>
                </a:ln>
                <a:solidFill>
                  <a:srgbClr val="25A6E0"/>
                </a:solidFill>
                <a:effectLst/>
                <a:uLnTx/>
                <a:uFillTx/>
                <a:latin typeface="Inter"/>
                <a:ea typeface="Inter"/>
                <a:sym typeface="Inter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33"/>
                <a:buFont typeface="Arial"/>
                <a:buNone/>
                <a:tabLst/>
                <a:defRPr/>
              </a:pPr>
              <a:t>8</a:t>
            </a:fld>
            <a:endParaRPr kumimoji="0" lang="zh-TW" altLang="en-US" sz="1733" b="0" i="0" u="none" strike="noStrike" kern="0" cap="none" spc="0" normalizeH="0" baseline="0" noProof="0">
              <a:ln>
                <a:noFill/>
              </a:ln>
              <a:solidFill>
                <a:srgbClr val="25A6E0"/>
              </a:solidFill>
              <a:effectLst/>
              <a:uLnTx/>
              <a:uFillTx/>
              <a:latin typeface="Inter"/>
              <a:sym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492007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2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  <p:sp>
        <p:nvSpPr>
          <p:cNvPr id="244" name="Google Shape;244;p12"/>
          <p:cNvSpPr txBox="1">
            <a:spLocks noGrp="1" noRot="1" noMove="1" noResize="1" noEditPoints="1" noAdjustHandles="1" noChangeArrowheads="1" noChangeShapeType="1"/>
          </p:cNvSpPr>
          <p:nvPr>
            <p:ph type="body" idx="1"/>
          </p:nvPr>
        </p:nvSpPr>
        <p:spPr>
          <a:xfrm>
            <a:off x="893621" y="4415118"/>
            <a:ext cx="4673657" cy="2239617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中心位置在北緯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21.2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度，東經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109.4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時速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公里向 南南西 前進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中心氣壓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百帕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近中心最大風速每秒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18 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瞬間最大陣風每秒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25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公尺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七級風半徑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</a:p>
          <a:p>
            <a:pPr marL="269875" indent="-193675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十級風半徑   </a:t>
            </a:r>
            <a:r>
              <a:rPr lang="en-US" altLang="zh-TW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1600" dirty="0">
                <a:solidFill>
                  <a:srgbClr val="33333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公里</a:t>
            </a:r>
            <a:endParaRPr lang="en-US" altLang="zh-TW" sz="1600" dirty="0">
              <a:solidFill>
                <a:srgbClr val="33333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46" name="Google Shape;246;p12"/>
          <p:cNvPicPr preferRelativeResize="0"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rcRect/>
          <a:stretch/>
        </p:blipFill>
        <p:spPr>
          <a:xfrm>
            <a:off x="893621" y="891571"/>
            <a:ext cx="4674943" cy="3423075"/>
          </a:xfrm>
          <a:prstGeom prst="roundRect">
            <a:avLst>
              <a:gd name="adj" fmla="val 4128"/>
            </a:avLst>
          </a:prstGeom>
          <a:noFill/>
          <a:ln>
            <a:noFill/>
          </a:ln>
        </p:spPr>
      </p:pic>
      <p:sp>
        <p:nvSpPr>
          <p:cNvPr id="248" name="Google Shape;248;p1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93634" y="3916934"/>
            <a:ext cx="2038523" cy="309150"/>
          </a:xfrm>
          <a:prstGeom prst="roundRect">
            <a:avLst>
              <a:gd name="adj" fmla="val 50000"/>
            </a:avLst>
          </a:prstGeom>
          <a:solidFill>
            <a:srgbClr val="D3EDF9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輕度颱風 </a:t>
            </a:r>
            <a:r>
              <a:rPr lang="en-US" altLang="zh-TW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– </a:t>
            </a:r>
            <a:r>
              <a:rPr lang="zh-TW" altLang="en-US" sz="1600" b="1" dirty="0">
                <a:solidFill>
                  <a:schemeClr val="accent2">
                    <a:lumMod val="75000"/>
                  </a:schemeClr>
                </a:solidFill>
                <a:latin typeface="Microsoft JhengHei"/>
                <a:ea typeface="Microsoft JhengHei"/>
                <a:sym typeface="Microsoft JhengHei"/>
              </a:rPr>
              <a:t>三巴</a:t>
            </a:r>
          </a:p>
        </p:txBody>
      </p:sp>
      <p:sp>
        <p:nvSpPr>
          <p:cNvPr id="2" name="Google Shape;248;p12">
            <a:extLst>
              <a:ext uri="{FF2B5EF4-FFF2-40B4-BE49-F238E27FC236}">
                <a16:creationId xmlns:a16="http://schemas.microsoft.com/office/drawing/2014/main" id="{18B74BC8-03E0-E47C-B283-23ECBABE073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770469" y="992043"/>
            <a:ext cx="668074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CWA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3" name="Google Shape;248;p12">
            <a:extLst>
              <a:ext uri="{FF2B5EF4-FFF2-40B4-BE49-F238E27FC236}">
                <a16:creationId xmlns:a16="http://schemas.microsoft.com/office/drawing/2014/main" id="{8E8653B2-FE89-A68E-D92A-A37A652E8FEE}"/>
              </a:ext>
            </a:extLst>
          </p:cNvPr>
          <p:cNvSpPr/>
          <p:nvPr/>
        </p:nvSpPr>
        <p:spPr>
          <a:xfrm>
            <a:off x="10035259" y="992043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  <p:sp>
        <p:nvSpPr>
          <p:cNvPr id="6" name="文字版面配置區 5">
            <a:extLst>
              <a:ext uri="{FF2B5EF4-FFF2-40B4-BE49-F238E27FC236}">
                <a16:creationId xmlns:a16="http://schemas.microsoft.com/office/drawing/2014/main" id="{1B290F47-6B6E-3086-E136-08C47D67581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Google Shape;243;p12">
            <a:extLst>
              <a:ext uri="{FF2B5EF4-FFF2-40B4-BE49-F238E27FC236}">
                <a16:creationId xmlns:a16="http://schemas.microsoft.com/office/drawing/2014/main" id="{6E934D66-0EBC-FDAE-9CC4-FB0C84E9CD73}"/>
              </a:ext>
            </a:extLst>
          </p:cNvPr>
          <p:cNvSpPr txBox="1">
            <a:spLocks/>
          </p:cNvSpPr>
          <p:nvPr/>
        </p:nvSpPr>
        <p:spPr>
          <a:xfrm>
            <a:off x="11104245" y="6112179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33"/>
              <a:buFont typeface="Arial"/>
              <a:buNone/>
              <a:defRPr sz="1733" b="0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>
              <a:buSzPts val="1700"/>
            </a:pPr>
            <a:fld id="{00000000-1234-1234-1234-123412341234}" type="slidenum">
              <a:rPr lang="en-US" altLang="zh-TW" smtClean="0"/>
              <a:pPr>
                <a:buSzPts val="1700"/>
              </a:pPr>
              <a:t>9</a:t>
            </a:fld>
            <a:endParaRPr lang="en-US"/>
          </a:p>
        </p:txBody>
      </p:sp>
      <p:sp>
        <p:nvSpPr>
          <p:cNvPr id="8" name="Google Shape;245;p12">
            <a:extLst>
              <a:ext uri="{FF2B5EF4-FFF2-40B4-BE49-F238E27FC236}">
                <a16:creationId xmlns:a16="http://schemas.microsoft.com/office/drawing/2014/main" id="{9F88903A-1AC6-6F75-2F19-464477E3E3F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805914" y="4450228"/>
            <a:ext cx="5798745" cy="2190251"/>
          </a:xfrm>
          <a:prstGeom prst="roundRect">
            <a:avLst>
              <a:gd name="adj" fmla="val 8577"/>
            </a:avLst>
          </a:prstGeom>
          <a:solidFill>
            <a:srgbClr val="D3EDF9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●"/>
              <a:defRPr sz="1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●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○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"/>
              <a:buChar char="■"/>
              <a:defRPr sz="2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三巴颱風受北方高壓南下影響今</a:t>
            </a:r>
            <a:r>
              <a:rPr lang="en-US" altLang="zh-TW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(20)</a:t>
            </a: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日開始往西南移動。</a:t>
            </a:r>
            <a:endParaRPr lang="en-US" altLang="zh-TW" sz="16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1463" indent="-195263" algn="just" hangingPunct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Font typeface="Arial"/>
              <a:buChar char="•"/>
            </a:pPr>
            <a:r>
              <a:rPr lang="zh-TW" altLang="en-US" sz="16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未來環境不利颱風增強，向南移動過程將減弱消散，對臺灣天氣無直接影響。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023DB621-1269-40D4-66C4-F688283211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12678" b="8100"/>
          <a:stretch/>
        </p:blipFill>
        <p:spPr>
          <a:xfrm>
            <a:off x="5805914" y="891572"/>
            <a:ext cx="5798745" cy="3423075"/>
          </a:xfrm>
          <a:prstGeom prst="roundRect">
            <a:avLst>
              <a:gd name="adj" fmla="val 4145"/>
            </a:avLst>
          </a:prstGeom>
        </p:spPr>
      </p:pic>
      <p:sp>
        <p:nvSpPr>
          <p:cNvPr id="10" name="Google Shape;248;p12">
            <a:extLst>
              <a:ext uri="{FF2B5EF4-FFF2-40B4-BE49-F238E27FC236}">
                <a16:creationId xmlns:a16="http://schemas.microsoft.com/office/drawing/2014/main" id="{FAFDF02E-F308-D632-7CC6-FC61C8A593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035259" y="974287"/>
            <a:ext cx="1449732" cy="24938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600"/>
            </a:pPr>
            <a:r>
              <a:rPr lang="en-US" altLang="zh-TW" sz="1200" b="1" dirty="0">
                <a:latin typeface="Microsoft JhengHei"/>
                <a:ea typeface="Microsoft JhengHei"/>
                <a:sym typeface="Microsoft JhengHei"/>
              </a:rPr>
              <a:t>NCDR </a:t>
            </a:r>
            <a:r>
              <a:rPr lang="zh-TW" altLang="en-US" sz="1200" b="1" dirty="0">
                <a:latin typeface="Microsoft JhengHei"/>
                <a:ea typeface="Microsoft JhengHei"/>
                <a:sym typeface="Microsoft JhengHei"/>
              </a:rPr>
              <a:t>各國路徑</a:t>
            </a:r>
            <a:endParaRPr sz="1200" b="1" dirty="0">
              <a:latin typeface="Microsoft JhengHei"/>
              <a:ea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51434</TotalTime>
  <Words>1166</Words>
  <Application>Microsoft Office PowerPoint</Application>
  <PresentationFormat>寬螢幕</PresentationFormat>
  <Paragraphs>243</Paragraphs>
  <Slides>9</Slides>
  <Notes>8</Notes>
  <HiddenSlides>1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9</vt:i4>
      </vt:variant>
    </vt:vector>
  </HeadingPairs>
  <TitlesOfParts>
    <vt:vector size="18" baseType="lpstr">
      <vt:lpstr>Arial</vt:lpstr>
      <vt:lpstr>Wingdings</vt:lpstr>
      <vt:lpstr>Tahoma</vt:lpstr>
      <vt:lpstr>Calibri</vt:lpstr>
      <vt:lpstr>微軟正黑體</vt:lpstr>
      <vt:lpstr>Inter</vt:lpstr>
      <vt:lpstr>微軟正黑體</vt:lpstr>
      <vt:lpstr>Joan template</vt:lpstr>
      <vt:lpstr>2_Joan template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Benjamin Fan</dc:creator>
  <cp:lastModifiedBy>團隊 氣象</cp:lastModifiedBy>
  <cp:revision>1424</cp:revision>
  <dcterms:modified xsi:type="dcterms:W3CDTF">2023-11-25T00:15:50Z</dcterms:modified>
</cp:coreProperties>
</file>